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96"/>
  </p:notesMasterIdLst>
  <p:sldIdLst>
    <p:sldId id="264" r:id="rId2"/>
    <p:sldId id="289" r:id="rId3"/>
    <p:sldId id="568" r:id="rId4"/>
    <p:sldId id="452" r:id="rId5"/>
    <p:sldId id="448" r:id="rId6"/>
    <p:sldId id="449" r:id="rId7"/>
    <p:sldId id="450" r:id="rId8"/>
    <p:sldId id="453" r:id="rId9"/>
    <p:sldId id="503" r:id="rId10"/>
    <p:sldId id="456" r:id="rId11"/>
    <p:sldId id="455" r:id="rId12"/>
    <p:sldId id="457" r:id="rId13"/>
    <p:sldId id="458" r:id="rId14"/>
    <p:sldId id="459" r:id="rId15"/>
    <p:sldId id="563" r:id="rId16"/>
    <p:sldId id="481" r:id="rId17"/>
    <p:sldId id="482" r:id="rId18"/>
    <p:sldId id="483" r:id="rId19"/>
    <p:sldId id="484" r:id="rId20"/>
    <p:sldId id="485" r:id="rId21"/>
    <p:sldId id="564" r:id="rId22"/>
    <p:sldId id="487" r:id="rId23"/>
    <p:sldId id="565" r:id="rId24"/>
    <p:sldId id="489" r:id="rId25"/>
    <p:sldId id="490" r:id="rId26"/>
    <p:sldId id="491" r:id="rId27"/>
    <p:sldId id="566" r:id="rId28"/>
    <p:sldId id="493" r:id="rId29"/>
    <p:sldId id="494" r:id="rId30"/>
    <p:sldId id="495" r:id="rId31"/>
    <p:sldId id="496" r:id="rId32"/>
    <p:sldId id="497" r:id="rId33"/>
    <p:sldId id="498" r:id="rId34"/>
    <p:sldId id="499" r:id="rId35"/>
    <p:sldId id="500" r:id="rId36"/>
    <p:sldId id="501" r:id="rId37"/>
    <p:sldId id="502"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67" r:id="rId52"/>
    <p:sldId id="517" r:id="rId53"/>
    <p:sldId id="521" r:id="rId54"/>
    <p:sldId id="522" r:id="rId55"/>
    <p:sldId id="519"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8" r:id="rId81"/>
    <p:sldId id="549" r:id="rId82"/>
    <p:sldId id="550" r:id="rId83"/>
    <p:sldId id="551" r:id="rId84"/>
    <p:sldId id="552" r:id="rId85"/>
    <p:sldId id="553" r:id="rId86"/>
    <p:sldId id="554" r:id="rId87"/>
    <p:sldId id="555" r:id="rId88"/>
    <p:sldId id="556" r:id="rId89"/>
    <p:sldId id="557" r:id="rId90"/>
    <p:sldId id="558" r:id="rId91"/>
    <p:sldId id="559" r:id="rId92"/>
    <p:sldId id="560" r:id="rId93"/>
    <p:sldId id="561" r:id="rId94"/>
    <p:sldId id="56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3287"/>
  </p:normalViewPr>
  <p:slideViewPr>
    <p:cSldViewPr snapToGrid="0" snapToObjects="1" showGuides="1">
      <p:cViewPr>
        <p:scale>
          <a:sx n="95" d="100"/>
          <a:sy n="95" d="100"/>
        </p:scale>
        <p:origin x="5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 Id="rId2"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61</a:t>
            </a:fld>
            <a:endParaRPr lang="en-US"/>
          </a:p>
        </p:txBody>
      </p:sp>
    </p:spTree>
    <p:extLst>
      <p:ext uri="{BB962C8B-B14F-4D97-AF65-F5344CB8AC3E}">
        <p14:creationId xmlns:p14="http://schemas.microsoft.com/office/powerpoint/2010/main" val="15584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62</a:t>
            </a:fld>
            <a:endParaRPr lang="en-US"/>
          </a:p>
        </p:txBody>
      </p:sp>
    </p:spTree>
    <p:extLst>
      <p:ext uri="{BB962C8B-B14F-4D97-AF65-F5344CB8AC3E}">
        <p14:creationId xmlns:p14="http://schemas.microsoft.com/office/powerpoint/2010/main" val="71252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63</a:t>
            </a:fld>
            <a:endParaRPr lang="en-US"/>
          </a:p>
        </p:txBody>
      </p:sp>
    </p:spTree>
    <p:extLst>
      <p:ext uri="{BB962C8B-B14F-4D97-AF65-F5344CB8AC3E}">
        <p14:creationId xmlns:p14="http://schemas.microsoft.com/office/powerpoint/2010/main" val="126086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64</a:t>
            </a:fld>
            <a:endParaRPr lang="en-US"/>
          </a:p>
        </p:txBody>
      </p:sp>
    </p:spTree>
    <p:extLst>
      <p:ext uri="{BB962C8B-B14F-4D97-AF65-F5344CB8AC3E}">
        <p14:creationId xmlns:p14="http://schemas.microsoft.com/office/powerpoint/2010/main" val="116028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65</a:t>
            </a:fld>
            <a:endParaRPr lang="en-US"/>
          </a:p>
        </p:txBody>
      </p:sp>
    </p:spTree>
    <p:extLst>
      <p:ext uri="{BB962C8B-B14F-4D97-AF65-F5344CB8AC3E}">
        <p14:creationId xmlns:p14="http://schemas.microsoft.com/office/powerpoint/2010/main" val="159997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66</a:t>
            </a:fld>
            <a:endParaRPr lang="en-US"/>
          </a:p>
        </p:txBody>
      </p:sp>
    </p:spTree>
    <p:extLst>
      <p:ext uri="{BB962C8B-B14F-4D97-AF65-F5344CB8AC3E}">
        <p14:creationId xmlns:p14="http://schemas.microsoft.com/office/powerpoint/2010/main" val="103954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67</a:t>
            </a:fld>
            <a:endParaRPr lang="en-US"/>
          </a:p>
        </p:txBody>
      </p:sp>
    </p:spTree>
    <p:extLst>
      <p:ext uri="{BB962C8B-B14F-4D97-AF65-F5344CB8AC3E}">
        <p14:creationId xmlns:p14="http://schemas.microsoft.com/office/powerpoint/2010/main" val="69359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68</a:t>
            </a:fld>
            <a:endParaRPr lang="en-US"/>
          </a:p>
        </p:txBody>
      </p:sp>
    </p:spTree>
    <p:extLst>
      <p:ext uri="{BB962C8B-B14F-4D97-AF65-F5344CB8AC3E}">
        <p14:creationId xmlns:p14="http://schemas.microsoft.com/office/powerpoint/2010/main" val="16505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69</a:t>
            </a:fld>
            <a:endParaRPr lang="en-US"/>
          </a:p>
        </p:txBody>
      </p:sp>
    </p:spTree>
    <p:extLst>
      <p:ext uri="{BB962C8B-B14F-4D97-AF65-F5344CB8AC3E}">
        <p14:creationId xmlns:p14="http://schemas.microsoft.com/office/powerpoint/2010/main" val="71872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185711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52</a:t>
            </a:fld>
            <a:endParaRPr lang="en-US"/>
          </a:p>
        </p:txBody>
      </p:sp>
    </p:spTree>
    <p:extLst>
      <p:ext uri="{BB962C8B-B14F-4D97-AF65-F5344CB8AC3E}">
        <p14:creationId xmlns:p14="http://schemas.microsoft.com/office/powerpoint/2010/main" val="18437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3311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926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7FF51C37-763A-A544-96C6-A43233B4922E}" type="slidenum">
              <a:rPr lang="en-US" smtClean="0"/>
              <a:t>73</a:t>
            </a:fld>
            <a:endParaRPr lang="en-US"/>
          </a:p>
        </p:txBody>
      </p:sp>
    </p:spTree>
    <p:extLst>
      <p:ext uri="{BB962C8B-B14F-4D97-AF65-F5344CB8AC3E}">
        <p14:creationId xmlns:p14="http://schemas.microsoft.com/office/powerpoint/2010/main" val="195009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10827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85664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76</a:t>
            </a:fld>
            <a:endParaRPr lang="en-US"/>
          </a:p>
        </p:txBody>
      </p:sp>
    </p:spTree>
    <p:extLst>
      <p:ext uri="{BB962C8B-B14F-4D97-AF65-F5344CB8AC3E}">
        <p14:creationId xmlns:p14="http://schemas.microsoft.com/office/powerpoint/2010/main" val="77844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77</a:t>
            </a:fld>
            <a:endParaRPr lang="en-US"/>
          </a:p>
        </p:txBody>
      </p:sp>
    </p:spTree>
    <p:extLst>
      <p:ext uri="{BB962C8B-B14F-4D97-AF65-F5344CB8AC3E}">
        <p14:creationId xmlns:p14="http://schemas.microsoft.com/office/powerpoint/2010/main" val="10274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78</a:t>
            </a:fld>
            <a:endParaRPr lang="en-US"/>
          </a:p>
        </p:txBody>
      </p:sp>
    </p:spTree>
    <p:extLst>
      <p:ext uri="{BB962C8B-B14F-4D97-AF65-F5344CB8AC3E}">
        <p14:creationId xmlns:p14="http://schemas.microsoft.com/office/powerpoint/2010/main" val="206752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79</a:t>
            </a:fld>
            <a:endParaRPr lang="en-US"/>
          </a:p>
        </p:txBody>
      </p:sp>
    </p:spTree>
    <p:extLst>
      <p:ext uri="{BB962C8B-B14F-4D97-AF65-F5344CB8AC3E}">
        <p14:creationId xmlns:p14="http://schemas.microsoft.com/office/powerpoint/2010/main" val="7670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80</a:t>
            </a:fld>
            <a:endParaRPr lang="en-US"/>
          </a:p>
        </p:txBody>
      </p:sp>
    </p:spTree>
    <p:extLst>
      <p:ext uri="{BB962C8B-B14F-4D97-AF65-F5344CB8AC3E}">
        <p14:creationId xmlns:p14="http://schemas.microsoft.com/office/powerpoint/2010/main" val="16623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53</a:t>
            </a:fld>
            <a:endParaRPr lang="en-US"/>
          </a:p>
        </p:txBody>
      </p:sp>
    </p:spTree>
    <p:extLst>
      <p:ext uri="{BB962C8B-B14F-4D97-AF65-F5344CB8AC3E}">
        <p14:creationId xmlns:p14="http://schemas.microsoft.com/office/powerpoint/2010/main" val="2049573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81</a:t>
            </a:fld>
            <a:endParaRPr lang="en-US"/>
          </a:p>
        </p:txBody>
      </p:sp>
    </p:spTree>
    <p:extLst>
      <p:ext uri="{BB962C8B-B14F-4D97-AF65-F5344CB8AC3E}">
        <p14:creationId xmlns:p14="http://schemas.microsoft.com/office/powerpoint/2010/main" val="41995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82</a:t>
            </a:fld>
            <a:endParaRPr lang="en-US"/>
          </a:p>
        </p:txBody>
      </p:sp>
    </p:spTree>
    <p:extLst>
      <p:ext uri="{BB962C8B-B14F-4D97-AF65-F5344CB8AC3E}">
        <p14:creationId xmlns:p14="http://schemas.microsoft.com/office/powerpoint/2010/main" val="14966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83</a:t>
            </a:fld>
            <a:endParaRPr lang="en-US"/>
          </a:p>
        </p:txBody>
      </p:sp>
    </p:spTree>
    <p:extLst>
      <p:ext uri="{BB962C8B-B14F-4D97-AF65-F5344CB8AC3E}">
        <p14:creationId xmlns:p14="http://schemas.microsoft.com/office/powerpoint/2010/main" val="69809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a:t>
            </a:r>
            <a:r>
              <a:rPr lang="en-US" dirty="0" err="1"/>
              <a:t>ruder.io</a:t>
            </a:r>
            <a:r>
              <a:rPr lang="en-US" dirty="0"/>
              <a:t>/optimizing-gradient-descent/</a:t>
            </a:r>
            <a:r>
              <a:rPr lang="en-US" dirty="0" err="1"/>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84</a:t>
            </a:fld>
            <a:endParaRPr lang="en-US"/>
          </a:p>
        </p:txBody>
      </p:sp>
    </p:spTree>
    <p:extLst>
      <p:ext uri="{BB962C8B-B14F-4D97-AF65-F5344CB8AC3E}">
        <p14:creationId xmlns:p14="http://schemas.microsoft.com/office/powerpoint/2010/main" val="23056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112038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86</a:t>
            </a:fld>
            <a:endParaRPr lang="en-US"/>
          </a:p>
        </p:txBody>
      </p:sp>
    </p:spTree>
    <p:extLst>
      <p:ext uri="{BB962C8B-B14F-4D97-AF65-F5344CB8AC3E}">
        <p14:creationId xmlns:p14="http://schemas.microsoft.com/office/powerpoint/2010/main" val="209088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87</a:t>
            </a:fld>
            <a:endParaRPr lang="en-US"/>
          </a:p>
        </p:txBody>
      </p:sp>
    </p:spTree>
    <p:extLst>
      <p:ext uri="{BB962C8B-B14F-4D97-AF65-F5344CB8AC3E}">
        <p14:creationId xmlns:p14="http://schemas.microsoft.com/office/powerpoint/2010/main" val="91527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88</a:t>
            </a:fld>
            <a:endParaRPr lang="en-US"/>
          </a:p>
        </p:txBody>
      </p:sp>
    </p:spTree>
    <p:extLst>
      <p:ext uri="{BB962C8B-B14F-4D97-AF65-F5344CB8AC3E}">
        <p14:creationId xmlns:p14="http://schemas.microsoft.com/office/powerpoint/2010/main" val="22652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89</a:t>
            </a:fld>
            <a:endParaRPr lang="en-US"/>
          </a:p>
        </p:txBody>
      </p:sp>
    </p:spTree>
    <p:extLst>
      <p:ext uri="{BB962C8B-B14F-4D97-AF65-F5344CB8AC3E}">
        <p14:creationId xmlns:p14="http://schemas.microsoft.com/office/powerpoint/2010/main" val="1001930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90</a:t>
            </a:fld>
            <a:endParaRPr lang="en-US"/>
          </a:p>
        </p:txBody>
      </p:sp>
    </p:spTree>
    <p:extLst>
      <p:ext uri="{BB962C8B-B14F-4D97-AF65-F5344CB8AC3E}">
        <p14:creationId xmlns:p14="http://schemas.microsoft.com/office/powerpoint/2010/main" val="14944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54</a:t>
            </a:fld>
            <a:endParaRPr lang="en-US"/>
          </a:p>
        </p:txBody>
      </p:sp>
    </p:spTree>
    <p:extLst>
      <p:ext uri="{BB962C8B-B14F-4D97-AF65-F5344CB8AC3E}">
        <p14:creationId xmlns:p14="http://schemas.microsoft.com/office/powerpoint/2010/main" val="328938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91</a:t>
            </a:fld>
            <a:endParaRPr lang="en-US"/>
          </a:p>
        </p:txBody>
      </p:sp>
    </p:spTree>
    <p:extLst>
      <p:ext uri="{BB962C8B-B14F-4D97-AF65-F5344CB8AC3E}">
        <p14:creationId xmlns:p14="http://schemas.microsoft.com/office/powerpoint/2010/main" val="207055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92</a:t>
            </a:fld>
            <a:endParaRPr lang="en-US"/>
          </a:p>
        </p:txBody>
      </p:sp>
    </p:spTree>
    <p:extLst>
      <p:ext uri="{BB962C8B-B14F-4D97-AF65-F5344CB8AC3E}">
        <p14:creationId xmlns:p14="http://schemas.microsoft.com/office/powerpoint/2010/main" val="111465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93</a:t>
            </a:fld>
            <a:endParaRPr lang="en-US"/>
          </a:p>
        </p:txBody>
      </p:sp>
    </p:spTree>
    <p:extLst>
      <p:ext uri="{BB962C8B-B14F-4D97-AF65-F5344CB8AC3E}">
        <p14:creationId xmlns:p14="http://schemas.microsoft.com/office/powerpoint/2010/main" val="34886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18887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55</a:t>
            </a:fld>
            <a:endParaRPr lang="en-US"/>
          </a:p>
        </p:txBody>
      </p:sp>
    </p:spTree>
    <p:extLst>
      <p:ext uri="{BB962C8B-B14F-4D97-AF65-F5344CB8AC3E}">
        <p14:creationId xmlns:p14="http://schemas.microsoft.com/office/powerpoint/2010/main" val="62546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56</a:t>
            </a:fld>
            <a:endParaRPr lang="en-US"/>
          </a:p>
        </p:txBody>
      </p:sp>
    </p:spTree>
    <p:extLst>
      <p:ext uri="{BB962C8B-B14F-4D97-AF65-F5344CB8AC3E}">
        <p14:creationId xmlns:p14="http://schemas.microsoft.com/office/powerpoint/2010/main" val="160496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57</a:t>
            </a:fld>
            <a:endParaRPr lang="en-US"/>
          </a:p>
        </p:txBody>
      </p:sp>
    </p:spTree>
    <p:extLst>
      <p:ext uri="{BB962C8B-B14F-4D97-AF65-F5344CB8AC3E}">
        <p14:creationId xmlns:p14="http://schemas.microsoft.com/office/powerpoint/2010/main" val="177396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58</a:t>
            </a:fld>
            <a:endParaRPr lang="en-US"/>
          </a:p>
        </p:txBody>
      </p:sp>
    </p:spTree>
    <p:extLst>
      <p:ext uri="{BB962C8B-B14F-4D97-AF65-F5344CB8AC3E}">
        <p14:creationId xmlns:p14="http://schemas.microsoft.com/office/powerpoint/2010/main" val="212373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60</a:t>
            </a:fld>
            <a:endParaRPr lang="en-US"/>
          </a:p>
        </p:txBody>
      </p:sp>
    </p:spTree>
    <p:extLst>
      <p:ext uri="{BB962C8B-B14F-4D97-AF65-F5344CB8AC3E}">
        <p14:creationId xmlns:p14="http://schemas.microsoft.com/office/powerpoint/2010/main" val="894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05420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13246913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4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0.png"/><Relationship Id="rId5"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21.emf"/><Relationship Id="rId6" Type="http://schemas.openxmlformats.org/officeDocument/2006/relationships/oleObject" Target="../embeddings/oleObject3.bin"/><Relationship Id="rId7"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1.png"/><Relationship Id="rId5"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bin"/><Relationship Id="rId5" Type="http://schemas.openxmlformats.org/officeDocument/2006/relationships/image" Target="../media/image26.emf"/><Relationship Id="rId6" Type="http://schemas.openxmlformats.org/officeDocument/2006/relationships/oleObject" Target="../embeddings/oleObject6.bin"/><Relationship Id="rId7" Type="http://schemas.openxmlformats.org/officeDocument/2006/relationships/image" Target="../media/image27.emf"/><Relationship Id="rId8" Type="http://schemas.openxmlformats.org/officeDocument/2006/relationships/image" Target="../media/image34.png"/><Relationship Id="rId9" Type="http://schemas.openxmlformats.org/officeDocument/2006/relationships/image" Target="../media/image3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bin"/><Relationship Id="rId5" Type="http://schemas.openxmlformats.org/officeDocument/2006/relationships/image" Target="../media/image44.emf"/><Relationship Id="rId6" Type="http://schemas.openxmlformats.org/officeDocument/2006/relationships/image" Target="../media/image430.png"/><Relationship Id="rId7" Type="http://schemas.openxmlformats.org/officeDocument/2006/relationships/image" Target="../media/image45.png"/><Relationship Id="rId8" Type="http://schemas.openxmlformats.org/officeDocument/2006/relationships/image" Target="../media/image4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8.bin"/><Relationship Id="rId5" Type="http://schemas.openxmlformats.org/officeDocument/2006/relationships/image" Target="../media/image50.emf"/><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9.bin"/><Relationship Id="rId5" Type="http://schemas.openxmlformats.org/officeDocument/2006/relationships/image" Target="../media/image55.emf"/><Relationship Id="rId6" Type="http://schemas.openxmlformats.org/officeDocument/2006/relationships/image" Target="../media/image54.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56.emf"/><Relationship Id="rId6" Type="http://schemas.openxmlformats.org/officeDocument/2006/relationships/oleObject" Target="../embeddings/oleObject11.bin"/><Relationship Id="rId7" Type="http://schemas.openxmlformats.org/officeDocument/2006/relationships/image" Target="../media/image57.emf"/><Relationship Id="rId8" Type="http://schemas.openxmlformats.org/officeDocument/2006/relationships/image" Target="../media/image58.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410.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2.bin"/><Relationship Id="rId5" Type="http://schemas.openxmlformats.org/officeDocument/2006/relationships/image" Target="../media/image59.emf"/><Relationship Id="rId6" Type="http://schemas.openxmlformats.org/officeDocument/2006/relationships/oleObject" Target="../embeddings/oleObject13.bin"/><Relationship Id="rId7" Type="http://schemas.openxmlformats.org/officeDocument/2006/relationships/image" Target="../media/image6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4.bin"/><Relationship Id="rId5" Type="http://schemas.openxmlformats.org/officeDocument/2006/relationships/image" Target="../media/image61.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15.bin"/><Relationship Id="rId5" Type="http://schemas.openxmlformats.org/officeDocument/2006/relationships/image" Target="../media/image62.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6.bin"/><Relationship Id="rId5" Type="http://schemas.openxmlformats.org/officeDocument/2006/relationships/image" Target="../media/image6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7.bin"/><Relationship Id="rId5" Type="http://schemas.openxmlformats.org/officeDocument/2006/relationships/image" Target="../media/image65.emf"/><Relationship Id="rId6" Type="http://schemas.openxmlformats.org/officeDocument/2006/relationships/oleObject" Target="../embeddings/oleObject18.bin"/><Relationship Id="rId7" Type="http://schemas.openxmlformats.org/officeDocument/2006/relationships/image" Target="../media/image6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9.bin"/><Relationship Id="rId5" Type="http://schemas.openxmlformats.org/officeDocument/2006/relationships/image" Target="../media/image67.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3.png"/><Relationship Id="rId5" Type="http://schemas.openxmlformats.org/officeDocument/2006/relationships/oleObject" Target="../embeddings/oleObject20.bin"/><Relationship Id="rId6" Type="http://schemas.openxmlformats.org/officeDocument/2006/relationships/image" Target="../media/image68.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63.png"/><Relationship Id="rId5" Type="http://schemas.openxmlformats.org/officeDocument/2006/relationships/oleObject" Target="../embeddings/oleObject21.bin"/><Relationship Id="rId6" Type="http://schemas.openxmlformats.org/officeDocument/2006/relationships/image" Target="../media/image6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Back </a:t>
            </a:r>
            <a:r>
              <a:rPr lang="en-US" dirty="0"/>
              <a:t>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a:p>
          <a:p>
            <a:pPr>
              <a:spcAft>
                <a:spcPts val="1200"/>
              </a:spcAft>
            </a:pPr>
            <a:r>
              <a:rPr lang="en-US" sz="2400" b="1" dirty="0"/>
              <a:t>Question</a:t>
            </a:r>
            <a:r>
              <a:rPr lang="en-US" sz="2400" dirty="0"/>
              <a:t>: What is the mathematical function that describes the slope? </a:t>
            </a:r>
          </a:p>
          <a:p>
            <a:pPr>
              <a:spcAft>
                <a:spcPts val="1200"/>
              </a:spcAft>
            </a:pPr>
            <a:r>
              <a:rPr lang="en-US" sz="2400" b="1" dirty="0" smtClean="0">
                <a:solidFill>
                  <a:srgbClr val="C00000"/>
                </a:solidFill>
              </a:rPr>
              <a:t>	Derivative</a:t>
            </a:r>
            <a:endParaRPr lang="en-US" sz="2400" dirty="0"/>
          </a:p>
          <a:p>
            <a:pPr>
              <a:spcAft>
                <a:spcPts val="1200"/>
              </a:spcAft>
            </a:pPr>
            <a:r>
              <a:rPr lang="en-US" sz="2400" b="1" dirty="0"/>
              <a:t>Question</a:t>
            </a:r>
            <a:r>
              <a:rPr lang="en-US" sz="2400" dirty="0"/>
              <a:t>: How do we generalize this to more than one predictor?</a:t>
            </a:r>
          </a:p>
          <a:p>
            <a:pPr>
              <a:spcAft>
                <a:spcPts val="1200"/>
              </a:spcAft>
            </a:pPr>
            <a:r>
              <a:rPr lang="en-US" sz="2400" b="1" dirty="0" smtClean="0">
                <a:solidFill>
                  <a:srgbClr val="C00000"/>
                </a:solidFill>
              </a:rPr>
              <a:t>	Take </a:t>
            </a:r>
            <a:r>
              <a:rPr lang="en-US" sz="2400" b="1" dirty="0">
                <a:solidFill>
                  <a:srgbClr val="C00000"/>
                </a:solidFill>
              </a:rPr>
              <a:t>the derivative with respect to each coefficient and do the same </a:t>
            </a:r>
            <a:r>
              <a:rPr lang="en-US" sz="2400" b="1" dirty="0" smtClean="0">
                <a:solidFill>
                  <a:srgbClr val="C00000"/>
                </a:solidFill>
              </a:rPr>
              <a:t>	sequentially</a:t>
            </a:r>
            <a:endParaRPr lang="en-US" sz="2400" b="1" dirty="0">
              <a:solidFill>
                <a:srgbClr val="C00000"/>
              </a:solidFill>
            </a:endParaRPr>
          </a:p>
          <a:p>
            <a:pPr>
              <a:spcAft>
                <a:spcPts val="1200"/>
              </a:spcAft>
            </a:pPr>
            <a:r>
              <a:rPr lang="en-US" sz="2400" b="1" dirty="0"/>
              <a:t>Question:  </a:t>
            </a:r>
            <a:r>
              <a:rPr lang="en-US" sz="2400" dirty="0"/>
              <a:t>What do you think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(cont.)</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
        <p:nvSpPr>
          <p:cNvPr id="15" name="Freeform 14">
            <a:extLst>
              <a:ext uri="{FF2B5EF4-FFF2-40B4-BE49-F238E27FC236}">
                <a16:creationId xmlns="" xmlns:a16="http://schemas.microsoft.com/office/drawing/2014/main"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 xmlns:a16="http://schemas.microsoft.com/office/drawing/2014/main"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 xmlns:a16="http://schemas.microsoft.com/office/drawing/2014/main"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 xmlns:a16="http://schemas.microsoft.com/office/drawing/2014/main"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 xmlns:a16="http://schemas.microsoft.com/office/drawing/2014/main"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 xmlns:a16="http://schemas.microsoft.com/office/drawing/2014/main"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b="-4000"/>
                </a:stretch>
              </a:blipFill>
            </p:spPr>
            <p:txBody>
              <a:bodyPr/>
              <a:lstStyle/>
              <a:p>
                <a:r>
                  <a:rPr lang="en-US">
                    <a:noFill/>
                  </a:rPr>
                  <a:t> </a:t>
                </a:r>
              </a:p>
            </p:txBody>
          </p:sp>
        </mc:Fallback>
      </mc:AlternateContent>
      <p:cxnSp>
        <p:nvCxnSpPr>
          <p:cNvPr id="28" name="Straight Arrow Connector 27">
            <a:extLst>
              <a:ext uri="{FF2B5EF4-FFF2-40B4-BE49-F238E27FC236}">
                <a16:creationId xmlns="" xmlns:a16="http://schemas.microsoft.com/office/drawing/2014/main"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 xmlns:a16="http://schemas.microsoft.com/office/drawing/2014/main"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b="-4000"/>
                </a:stretch>
              </a:blipFill>
            </p:spPr>
            <p:txBody>
              <a:bodyPr/>
              <a:lstStyle/>
              <a:p>
                <a:r>
                  <a:rPr lang="en-US">
                    <a:noFill/>
                  </a:rPr>
                  <a:t> </a:t>
                </a:r>
              </a:p>
            </p:txBody>
          </p:sp>
        </mc:Fallback>
      </mc:AlternateContent>
      <p:sp>
        <p:nvSpPr>
          <p:cNvPr id="32" name="Oval 31">
            <a:extLst>
              <a:ext uri="{FF2B5EF4-FFF2-40B4-BE49-F238E27FC236}">
                <a16:creationId xmlns="" xmlns:a16="http://schemas.microsoft.com/office/drawing/2014/main"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 xmlns:a16="http://schemas.microsoft.com/office/drawing/2014/main"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 xmlns:a16="http://schemas.microsoft.com/office/drawing/2014/main"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 xmlns:a16="http://schemas.microsoft.com/office/drawing/2014/main"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 xmlns:a16="http://schemas.microsoft.com/office/drawing/2014/main"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4950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15209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16</a:t>
            </a:fld>
            <a:endParaRPr lang="en-US"/>
          </a:p>
        </p:txBody>
      </p:sp>
      <p:sp>
        <p:nvSpPr>
          <p:cNvPr id="4" name="TextBox 3"/>
          <p:cNvSpPr txBox="1"/>
          <p:nvPr/>
        </p:nvSpPr>
        <p:spPr>
          <a:xfrm>
            <a:off x="990600" y="1219200"/>
            <a:ext cx="8630889" cy="4401205"/>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Wolfram Alpha </a:t>
            </a:r>
            <a:r>
              <a:rPr lang="en-US" sz="2800" dirty="0">
                <a:solidFill>
                  <a:schemeClr val="tx1">
                    <a:lumMod val="75000"/>
                    <a:lumOff val="25000"/>
                  </a:schemeClr>
                </a:solidFill>
                <a:latin typeface="Karla" charset="0"/>
                <a:ea typeface="Karla" charset="0"/>
                <a:cs typeface="Karla" charset="0"/>
              </a:rPr>
              <a:t>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a:t>
            </a:r>
            <a:endParaRPr lang="en-US" sz="2800" b="1" dirty="0" smtClean="0">
              <a:solidFill>
                <a:schemeClr val="accent1">
                  <a:lumMod val="50000"/>
                </a:schemeClr>
              </a:solidFill>
              <a:latin typeface="Karla" charset="0"/>
              <a:ea typeface="Karla" charset="0"/>
              <a:cs typeface="Karla" charset="0"/>
            </a:endParaRPr>
          </a:p>
          <a:p>
            <a:endParaRPr lang="en-US" sz="2800" b="1" dirty="0" smtClean="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r>
              <a:rPr lang="en-US" sz="2800" b="1" dirty="0" smtClean="0">
                <a:solidFill>
                  <a:schemeClr val="accent1">
                    <a:lumMod val="50000"/>
                  </a:schemeClr>
                </a:solidFill>
                <a:latin typeface="Karla" charset="0"/>
                <a:ea typeface="Karla" charset="0"/>
                <a:cs typeface="Karla" charset="0"/>
              </a:rPr>
              <a:t>	Example</a:t>
            </a:r>
            <a:r>
              <a:rPr lang="en-US" sz="2800" b="1" dirty="0">
                <a:solidFill>
                  <a:schemeClr val="accent1">
                    <a:lumMod val="50000"/>
                  </a:schemeClr>
                </a:solidFill>
                <a:latin typeface="Karla" charset="0"/>
                <a:ea typeface="Karla" charset="0"/>
                <a:cs typeface="Karla" charset="0"/>
              </a:rPr>
              <a:t>: </a:t>
            </a:r>
            <a:r>
              <a:rPr lang="en-US" sz="2800" dirty="0">
                <a:solidFill>
                  <a:schemeClr val="tx1">
                    <a:lumMod val="75000"/>
                    <a:lumOff val="25000"/>
                  </a:schemeClr>
                </a:solidFill>
                <a:latin typeface="Karla" charset="0"/>
                <a:ea typeface="Karla" charset="0"/>
                <a:cs typeface="Karla" charset="0"/>
              </a:rPr>
              <a:t>Logistic Regression </a:t>
            </a:r>
            <a:r>
              <a:rPr lang="en-US" sz="2800" dirty="0" smtClean="0">
                <a:solidFill>
                  <a:schemeClr val="tx1">
                    <a:lumMod val="75000"/>
                    <a:lumOff val="25000"/>
                  </a:schemeClr>
                </a:solidFill>
                <a:latin typeface="Karla" charset="0"/>
                <a:ea typeface="Karla" charset="0"/>
                <a:cs typeface="Karla" charset="0"/>
              </a:rPr>
              <a:t>derivatives</a:t>
            </a:r>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pPr lvl="1"/>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a:t>
                </a:r>
                <a:r>
                  <a:rPr lang="en-US" sz="2400" dirty="0" smtClean="0">
                    <a:latin typeface="Karla" charset="0"/>
                    <a:ea typeface="Karla" charset="0"/>
                    <a:cs typeface="Karla" charset="0"/>
                  </a:rPr>
                  <a:t>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167"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 xmlns:a16="http://schemas.microsoft.com/office/drawing/2014/main" val="20000"/>
                        </a:ext>
                      </a:extLst>
                    </a:gridCol>
                    <a:gridCol w="2585545">
                      <a:extLst>
                        <a:ext uri="{9D8B030D-6E8A-4147-A177-3AD203B41FA5}">
                          <a16:colId xmlns="" xmlns:a16="http://schemas.microsoft.com/office/drawing/2014/main" val="20001"/>
                        </a:ext>
                      </a:extLst>
                    </a:gridCol>
                    <a:gridCol w="2970897">
                      <a:extLst>
                        <a:ext uri="{9D8B030D-6E8A-4147-A177-3AD203B41FA5}">
                          <a16:colId xmlns=""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 xmlns:a16="http://schemas.microsoft.com/office/drawing/2014/main" val="20000"/>
                        </a:ext>
                      </a:extLst>
                    </a:gridCol>
                    <a:gridCol w="2743311">
                      <a:extLst>
                        <a:ext uri="{9D8B030D-6E8A-4147-A177-3AD203B41FA5}">
                          <a16:colId xmlns="" xmlns:a16="http://schemas.microsoft.com/office/drawing/2014/main" val="20001"/>
                        </a:ext>
                      </a:extLst>
                    </a:gridCol>
                    <a:gridCol w="3358889">
                      <a:extLst>
                        <a:ext uri="{9D8B030D-6E8A-4147-A177-3AD203B41FA5}">
                          <a16:colId xmlns=""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940663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on NN.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b="1"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1397107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b="1" dirty="0">
                <a:latin typeface="Karla" charset="0"/>
                <a:ea typeface="Karla" charset="0"/>
                <a:cs typeface="Karla" charset="0"/>
              </a:rPr>
              <a:t>The full likelihood function includes summing up all individual ‘</a:t>
            </a:r>
            <a:r>
              <a:rPr lang="en-US" b="1" i="1" dirty="0">
                <a:latin typeface="Karla" charset="0"/>
                <a:ea typeface="Karla" charset="0"/>
                <a:cs typeface="Karla" charset="0"/>
              </a:rPr>
              <a:t>errors’. </a:t>
            </a:r>
            <a:r>
              <a:rPr lang="en-US" b="1" dirty="0">
                <a:latin typeface="Karla" charset="0"/>
                <a:ea typeface="Karla" charset="0"/>
                <a:cs typeface="Karla" charset="0"/>
              </a:rPr>
              <a:t>Unless you are a statistician, sometimes this includes hundreds of thousands of examples. </a:t>
            </a:r>
            <a:endParaRPr lang="en-US" b="1"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35043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6980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78195"/>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78195"/>
              </a:xfrm>
              <a:prstGeom prst="rect">
                <a:avLst/>
              </a:prstGeom>
              <a:blipFill>
                <a:blip r:embed="rId2"/>
                <a:stretch>
                  <a:fillRect l="-848" t="-777" b="-1554"/>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 xmlns:a16="http://schemas.microsoft.com/office/drawing/2014/main" val="20000"/>
                        </a:ext>
                      </a:extLst>
                    </a:gridCol>
                    <a:gridCol w="141217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gridCol w="1805282">
                      <a:extLst>
                        <a:ext uri="{9D8B030D-6E8A-4147-A177-3AD203B41FA5}">
                          <a16:colId xmlns=""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 xmlns:a16="http://schemas.microsoft.com/office/drawing/2014/main" val="20000"/>
                        </a:ext>
                      </a:extLst>
                    </a:gridCol>
                    <a:gridCol w="1374759">
                      <a:extLst>
                        <a:ext uri="{9D8B030D-6E8A-4147-A177-3AD203B41FA5}">
                          <a16:colId xmlns="" xmlns:a16="http://schemas.microsoft.com/office/drawing/2014/main" val="20001"/>
                        </a:ext>
                      </a:extLst>
                    </a:gridCol>
                    <a:gridCol w="1579655">
                      <a:extLst>
                        <a:ext uri="{9D8B030D-6E8A-4147-A177-3AD203B41FA5}">
                          <a16:colId xmlns="" xmlns:a16="http://schemas.microsoft.com/office/drawing/2014/main" val="20002"/>
                        </a:ext>
                      </a:extLst>
                    </a:gridCol>
                    <a:gridCol w="1579655">
                      <a:extLst>
                        <a:ext uri="{9D8B030D-6E8A-4147-A177-3AD203B41FA5}">
                          <a16:colId xmlns="" xmlns:a16="http://schemas.microsoft.com/office/drawing/2014/main" val="20003"/>
                        </a:ext>
                      </a:extLst>
                    </a:gridCol>
                    <a:gridCol w="1579655">
                      <a:extLst>
                        <a:ext uri="{9D8B030D-6E8A-4147-A177-3AD203B41FA5}">
                          <a16:colId xmlns=""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 xmlns:a16="http://schemas.microsoft.com/office/drawing/2014/main" val="20000"/>
                        </a:ext>
                      </a:extLst>
                    </a:gridCol>
                    <a:gridCol w="1517836">
                      <a:extLst>
                        <a:ext uri="{9D8B030D-6E8A-4147-A177-3AD203B41FA5}">
                          <a16:colId xmlns="" xmlns:a16="http://schemas.microsoft.com/office/drawing/2014/main" val="20001"/>
                        </a:ext>
                      </a:extLst>
                    </a:gridCol>
                    <a:gridCol w="3514799">
                      <a:extLst>
                        <a:ext uri="{9D8B030D-6E8A-4147-A177-3AD203B41FA5}">
                          <a16:colId xmlns="" xmlns:a16="http://schemas.microsoft.com/office/drawing/2014/main" val="20002"/>
                        </a:ext>
                      </a:extLst>
                    </a:gridCol>
                    <a:gridCol w="3838685">
                      <a:extLst>
                        <a:ext uri="{9D8B030D-6E8A-4147-A177-3AD203B41FA5}">
                          <a16:colId xmlns=""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a:t>
            </a:r>
            <a:r>
              <a:rPr lang="en-US" dirty="0" smtClean="0"/>
              <a:t>Following the computational </a:t>
            </a:r>
            <a:r>
              <a:rPr lang="en-US" dirty="0"/>
              <a:t>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a:solidFill>
                        <a:schemeClr val="tx1">
                          <a:lumMod val="75000"/>
                          <a:lumOff val="25000"/>
                        </a:schemeClr>
                      </a:solidFill>
                    </a:rPr>
                    <a:t/>
                  </a:r>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Envision the computational graph (only needed for </a:t>
            </a:r>
            <a:r>
              <a:rPr lang="en-US" smtClean="0"/>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 xmlns:a16="http://schemas.microsoft.com/office/drawing/2014/main" val="20000"/>
                        </a:ext>
                      </a:extLst>
                    </a:gridCol>
                    <a:gridCol w="157112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gridCol w="1805282">
                      <a:extLst>
                        <a:ext uri="{9D8B030D-6E8A-4147-A177-3AD203B41FA5}">
                          <a16:colId xmlns=""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 xmlns:a16="http://schemas.microsoft.com/office/drawing/2014/main" val="20000"/>
                        </a:ext>
                      </a:extLst>
                    </a:gridCol>
                    <a:gridCol w="157112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18193539-2340-C64E-8482-2436B298738E}" type="mathplaceholder">
                                  <a:rPr lang="en-US" sz="1400" i="1" smtClean="0">
                                    <a:latin typeface="Cambria Math" charset="0"/>
                                  </a:rPr>
                                  <a:t>Type equation here.</a:t>
                                </a:fld>
                              </m:oMath>
                            </m:oMathPara>
                          </a14:m>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Optimizers</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940543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smtClean="0"/>
                  <a:t>Goal of learning: </a:t>
                </a:r>
                <a:r>
                  <a:rPr lang="en-US" sz="2400" dirty="0">
                    <a:solidFill>
                      <a:srgbClr val="0000FF"/>
                    </a:solidFill>
                  </a:rPr>
                  <a:t>minimize generalization error, or the loss function</a:t>
                </a:r>
              </a:p>
              <a:p>
                <a:r>
                  <a:rPr lang="en-US" sz="2400" dirty="0">
                    <a:solidFill>
                      <a:srgbClr val="0000FF"/>
                    </a:solidFill>
                  </a:rPr>
                  <a:t>						</a:t>
                </a:r>
                <a:endParaRPr lang="en-US" sz="2400" b="0" i="1" dirty="0">
                  <a:solidFill>
                    <a:srgbClr val="0000FF"/>
                  </a:solidFill>
                  <a:latin typeface="Cambria Math"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tx1">
                              <a:lumMod val="75000"/>
                              <a:lumOff val="25000"/>
                            </a:schemeClr>
                          </a:solidFill>
                          <a:latin typeface="Cambria Math" charset="0"/>
                        </a:rPr>
                        <m:t>𝓛</m:t>
                      </m:r>
                      <m:d>
                        <m:dPr>
                          <m:ctrlPr>
                            <a:rPr lang="en-US" sz="2000" b="1" i="1" smtClean="0">
                              <a:solidFill>
                                <a:schemeClr val="tx1">
                                  <a:lumMod val="75000"/>
                                  <a:lumOff val="25000"/>
                                </a:schemeClr>
                              </a:solidFill>
                              <a:latin typeface="Cambria Math" charset="0"/>
                            </a:rPr>
                          </m:ctrlPr>
                        </m:dPr>
                        <m:e>
                          <m:r>
                            <a:rPr lang="en-US" sz="2000" b="1" i="1" smtClean="0">
                              <a:solidFill>
                                <a:schemeClr val="tx1">
                                  <a:lumMod val="75000"/>
                                  <a:lumOff val="25000"/>
                                </a:schemeClr>
                              </a:solidFill>
                              <a:latin typeface="Cambria Math" charset="0"/>
                            </a:rPr>
                            <m:t>𝑾</m:t>
                          </m:r>
                        </m:e>
                      </m:d>
                      <m:r>
                        <a:rPr lang="en-US" sz="2000" b="1" i="1" smtClean="0">
                          <a:solidFill>
                            <a:schemeClr val="tx1">
                              <a:lumMod val="75000"/>
                              <a:lumOff val="25000"/>
                            </a:schemeClr>
                          </a:solidFill>
                          <a:latin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𝔼</m:t>
                          </m:r>
                        </m:e>
                        <m:sub>
                          <m:d>
                            <m:dPr>
                              <m:ctrlPr>
                                <a:rPr lang="en-US" sz="2000" b="1" i="1" smtClean="0">
                                  <a:solidFill>
                                    <a:schemeClr val="tx1">
                                      <a:lumMod val="75000"/>
                                      <a:lumOff val="25000"/>
                                    </a:schemeClr>
                                  </a:solidFill>
                                  <a:latin typeface="Cambria Math" charset="0"/>
                                  <a:ea typeface="Cambria Math" charset="0"/>
                                  <a:cs typeface="Cambria Math" charset="0"/>
                                </a:rPr>
                              </m:ctrlPr>
                            </m:dPr>
                            <m:e>
                              <m:r>
                                <a:rPr lang="en-US" sz="2000" b="1" i="1" smtClean="0">
                                  <a:solidFill>
                                    <a:schemeClr val="tx1">
                                      <a:lumMod val="75000"/>
                                      <a:lumOff val="25000"/>
                                    </a:schemeClr>
                                  </a:solidFill>
                                  <a:latin typeface="Cambria Math" charset="0"/>
                                  <a:ea typeface="Cambria Math" charset="0"/>
                                  <a:cs typeface="Cambria Math" charset="0"/>
                                </a:rPr>
                                <m:t>𝒙</m:t>
                              </m:r>
                              <m:r>
                                <a:rPr lang="en-US" sz="2000" b="1" i="1" smtClean="0">
                                  <a:solidFill>
                                    <a:schemeClr val="tx1">
                                      <a:lumMod val="75000"/>
                                      <a:lumOff val="25000"/>
                                    </a:schemeClr>
                                  </a:solidFill>
                                  <a:latin typeface="Cambria Math" charset="0"/>
                                  <a:ea typeface="Cambria Math" charset="0"/>
                                  <a:cs typeface="Cambria Math" charset="0"/>
                                </a:rPr>
                                <m:t>,</m:t>
                              </m:r>
                              <m:r>
                                <a:rPr lang="en-US" sz="2000" b="1" i="1" smtClean="0">
                                  <a:solidFill>
                                    <a:schemeClr val="tx1">
                                      <a:lumMod val="75000"/>
                                      <a:lumOff val="25000"/>
                                    </a:schemeClr>
                                  </a:solidFill>
                                  <a:latin typeface="Cambria Math" charset="0"/>
                                  <a:ea typeface="Cambria Math" charset="0"/>
                                  <a:cs typeface="Cambria Math" charset="0"/>
                                </a:rPr>
                                <m:t>𝒚</m:t>
                              </m:r>
                            </m:e>
                          </m:d>
                          <m:r>
                            <a:rPr lang="en-US" sz="2000" b="1" i="1" smtClean="0">
                              <a:solidFill>
                                <a:schemeClr val="tx1">
                                  <a:lumMod val="75000"/>
                                  <a:lumOff val="25000"/>
                                </a:schemeClr>
                              </a:solidFill>
                              <a:latin typeface="Cambria Math" charset="0"/>
                              <a:ea typeface="Cambria Math" charset="0"/>
                              <a:cs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𝒑</m:t>
                              </m:r>
                            </m:e>
                            <m:sub>
                              <m:r>
                                <a:rPr lang="en-US" sz="2000" b="1" i="1" smtClean="0">
                                  <a:solidFill>
                                    <a:schemeClr val="tx1">
                                      <a:lumMod val="75000"/>
                                      <a:lumOff val="25000"/>
                                    </a:schemeClr>
                                  </a:solidFill>
                                  <a:latin typeface="Cambria Math" charset="0"/>
                                  <a:ea typeface="Cambria Math" charset="0"/>
                                  <a:cs typeface="Cambria Math" charset="0"/>
                                </a:rPr>
                                <m:t>𝒅𝒂𝒕𝒂</m:t>
                              </m:r>
                            </m:sub>
                          </m:sSub>
                        </m:sub>
                      </m:sSub>
                      <m:d>
                        <m:dPr>
                          <m:begChr m:val="["/>
                          <m:endChr m:val="]"/>
                          <m:ctrlPr>
                            <a:rPr lang="mr-IN" sz="2000" b="0" i="1" smtClean="0">
                              <a:solidFill>
                                <a:schemeClr val="tx1">
                                  <a:lumMod val="75000"/>
                                  <a:lumOff val="25000"/>
                                </a:schemeClr>
                              </a:solidFill>
                              <a:latin typeface="Cambria Math" charset="0"/>
                              <a:ea typeface="Cambria Math" charset="0"/>
                              <a:cs typeface="Cambria Math" charset="0"/>
                            </a:rPr>
                          </m:ctrlPr>
                        </m:dPr>
                        <m:e>
                          <m:r>
                            <a:rPr lang="en-CA" sz="3200" i="1">
                              <a:latin typeface="Cambria Math" panose="02040503050406030204" pitchFamily="18" charset="0"/>
                            </a:rPr>
                            <m:t>𝐿</m:t>
                          </m:r>
                          <m:r>
                            <a:rPr lang="en-CA" sz="3200" i="1">
                              <a:latin typeface="Cambria Math" panose="02040503050406030204" pitchFamily="18" charset="0"/>
                            </a:rPr>
                            <m:t>(</m:t>
                          </m:r>
                          <m:r>
                            <a:rPr lang="en-CA" sz="3200" i="1">
                              <a:latin typeface="Cambria Math" panose="02040503050406030204" pitchFamily="18" charset="0"/>
                            </a:rPr>
                            <m:t>𝑓</m:t>
                          </m:r>
                          <m:d>
                            <m:dPr>
                              <m:ctrlPr>
                                <a:rPr lang="en-CA" sz="3200" i="1">
                                  <a:latin typeface="Cambria Math" charset="0"/>
                                </a:rPr>
                              </m:ctrlPr>
                            </m:dPr>
                            <m:e>
                              <m:r>
                                <a:rPr lang="en-US" sz="3200" b="0" i="1" smtClean="0">
                                  <a:latin typeface="Cambria Math" charset="0"/>
                                </a:rPr>
                                <m:t>𝑥</m:t>
                              </m:r>
                              <m:r>
                                <a:rPr lang="en-US" sz="3200" b="0" i="1" smtClean="0">
                                  <a:latin typeface="Cambria Math" charset="0"/>
                                </a:rPr>
                                <m:t>,</m:t>
                              </m:r>
                              <m:r>
                                <a:rPr lang="en-CA" sz="3200" i="1">
                                  <a:latin typeface="Cambria Math" panose="02040503050406030204" pitchFamily="18" charset="0"/>
                                </a:rPr>
                                <m:t>𝑊</m:t>
                              </m:r>
                            </m:e>
                          </m:d>
                          <m:r>
                            <a:rPr lang="en-CA" sz="3200" i="1">
                              <a:latin typeface="Cambria Math" panose="02040503050406030204" pitchFamily="18" charset="0"/>
                            </a:rPr>
                            <m:t>, </m:t>
                          </m:r>
                          <m:r>
                            <a:rPr lang="en-US" sz="3200" b="0" i="1" smtClean="0">
                              <a:latin typeface="Cambria Math" charset="0"/>
                            </a:rPr>
                            <m:t>𝑦</m:t>
                          </m:r>
                        </m:e>
                      </m:d>
                    </m:oMath>
                  </m:oMathPara>
                </a14:m>
                <a:endParaRPr lang="en-US" sz="3600" dirty="0">
                  <a:solidFill>
                    <a:srgbClr val="0000FF"/>
                  </a:solidFill>
                </a:endParaRPr>
              </a:p>
              <a:p>
                <a:endParaRPr lang="en-US" sz="2400" dirty="0">
                  <a:solidFill>
                    <a:srgbClr val="0000FF"/>
                  </a:solidFill>
                </a:endParaRPr>
              </a:p>
              <a:p>
                <a:endParaRPr lang="en-US" sz="2400" dirty="0">
                  <a:solidFill>
                    <a:srgbClr val="0000FF"/>
                  </a:solidFill>
                </a:endParaRPr>
              </a:p>
              <a:p>
                <a:r>
                  <a:rPr lang="en-US" sz="2400" dirty="0" smtClean="0"/>
                  <a:t>In </a:t>
                </a:r>
                <a:r>
                  <a:rPr lang="en-US" sz="2400" dirty="0"/>
                  <a:t>practice, </a:t>
                </a:r>
                <a:r>
                  <a:rPr lang="en-US" sz="2400" dirty="0">
                    <a:solidFill>
                      <a:srgbClr val="0000FF"/>
                    </a:solidFill>
                  </a:rPr>
                  <a:t>empirical risk minimization</a:t>
                </a:r>
                <a:r>
                  <a:rPr lang="en-US" sz="2400" dirty="0" smtClean="0"/>
                  <a:t>:</a:t>
                </a:r>
              </a:p>
              <a:p>
                <a:endParaRPr lang="en-US" sz="2400" dirty="0"/>
              </a:p>
              <a:p>
                <a:pPr/>
                <a14:m>
                  <m:oMathPara xmlns:m="http://schemas.openxmlformats.org/officeDocument/2006/math">
                    <m:oMathParaPr>
                      <m:jc m:val="centerGroup"/>
                    </m:oMathParaPr>
                    <m:oMath xmlns:m="http://schemas.openxmlformats.org/officeDocument/2006/math">
                      <m:r>
                        <a:rPr lang="en-US" sz="2000" i="1" smtClean="0">
                          <a:solidFill>
                            <a:schemeClr val="tx1">
                              <a:lumMod val="75000"/>
                              <a:lumOff val="25000"/>
                            </a:schemeClr>
                          </a:solidFill>
                          <a:latin typeface="Cambria Math" charset="0"/>
                        </a:rPr>
                        <m:t>ℒ</m:t>
                      </m:r>
                      <m:d>
                        <m:dPr>
                          <m:ctrlPr>
                            <a:rPr lang="en-US" sz="2000" i="1">
                              <a:solidFill>
                                <a:schemeClr val="tx1">
                                  <a:lumMod val="75000"/>
                                  <a:lumOff val="25000"/>
                                </a:schemeClr>
                              </a:solidFill>
                              <a:latin typeface="Cambria Math" charset="0"/>
                            </a:rPr>
                          </m:ctrlPr>
                        </m:dPr>
                        <m:e>
                          <m:r>
                            <a:rPr lang="en-US" sz="2000" i="1">
                              <a:solidFill>
                                <a:schemeClr val="tx1">
                                  <a:lumMod val="75000"/>
                                  <a:lumOff val="25000"/>
                                </a:schemeClr>
                              </a:solidFill>
                              <a:latin typeface="Cambria Math" charset="0"/>
                            </a:rPr>
                            <m:t>𝑊</m:t>
                          </m:r>
                        </m:e>
                      </m:d>
                      <m:r>
                        <a:rPr lang="en-US" sz="2000" i="1">
                          <a:solidFill>
                            <a:schemeClr val="tx1">
                              <a:lumMod val="75000"/>
                              <a:lumOff val="25000"/>
                            </a:schemeClr>
                          </a:solidFill>
                          <a:latin typeface="Cambria Math" charset="0"/>
                        </a:rPr>
                        <m:t>=</m:t>
                      </m:r>
                      <m:nary>
                        <m:naryPr>
                          <m:chr m:val="∑"/>
                          <m:supHide m:val="on"/>
                          <m:ctrlPr>
                            <a:rPr lang="en-US" sz="2000" b="0" i="1" smtClean="0">
                              <a:solidFill>
                                <a:schemeClr val="tx1">
                                  <a:lumMod val="75000"/>
                                  <a:lumOff val="25000"/>
                                </a:schemeClr>
                              </a:solidFill>
                              <a:latin typeface="Cambria Math" charset="0"/>
                            </a:rPr>
                          </m:ctrlPr>
                        </m:naryPr>
                        <m:sub>
                          <m:r>
                            <a:rPr lang="en-US" sz="2000" b="0" i="1" smtClean="0">
                              <a:solidFill>
                                <a:schemeClr val="tx1">
                                  <a:lumMod val="75000"/>
                                  <a:lumOff val="25000"/>
                                </a:schemeClr>
                              </a:solidFill>
                              <a:latin typeface="Cambria Math" charset="0"/>
                            </a:rPr>
                            <m:t>𝑖</m:t>
                          </m:r>
                        </m:sub>
                        <m:sup/>
                        <m:e>
                          <m:d>
                            <m:dPr>
                              <m:begChr m:val="["/>
                              <m:endChr m:val="]"/>
                              <m:ctrlPr>
                                <a:rPr lang="mr-IN" sz="2000" i="1" smtClean="0">
                                  <a:solidFill>
                                    <a:schemeClr val="tx1">
                                      <a:lumMod val="75000"/>
                                      <a:lumOff val="25000"/>
                                    </a:schemeClr>
                                  </a:solidFill>
                                  <a:latin typeface="Cambria Math" charset="0"/>
                                  <a:ea typeface="Cambria Math" charset="0"/>
                                  <a:cs typeface="Cambria Math" charset="0"/>
                                </a:rPr>
                              </m:ctrlPr>
                            </m:dPr>
                            <m:e>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CA" i="1">
                                      <a:latin typeface="Cambria Math" panose="02040503050406030204" pitchFamily="18" charset="0"/>
                                    </a:rPr>
                                    <m:t>;</m:t>
                                  </m:r>
                                  <m:r>
                                    <a:rPr lang="en-CA" i="1">
                                      <a:latin typeface="Cambria Math" panose="02040503050406030204" pitchFamily="18" charset="0"/>
                                    </a:rPr>
                                    <m:t>𝑊</m:t>
                                  </m:r>
                                </m:e>
                              </m:d>
                              <m:r>
                                <a:rPr lang="en-CA" i="1">
                                  <a:latin typeface="Cambria Math" panose="02040503050406030204" pitchFamily="18"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e>
                      </m:nary>
                    </m:oMath>
                  </m:oMathPara>
                </a14:m>
                <a:endParaRPr lang="en-US"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13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52</a:t>
            </a:fld>
            <a:endParaRPr lang="en-US"/>
          </a:p>
        </p:txBody>
      </p:sp>
      <p:sp>
        <p:nvSpPr>
          <p:cNvPr id="7" name="Oval Callout 6"/>
          <p:cNvSpPr/>
          <p:nvPr/>
        </p:nvSpPr>
        <p:spPr>
          <a:xfrm>
            <a:off x="7732424" y="5722662"/>
            <a:ext cx="3921125" cy="968375"/>
          </a:xfrm>
          <a:prstGeom prst="wedgeEllipseCallout">
            <a:avLst>
              <a:gd name="adj1" fmla="val -92503"/>
              <a:gd name="adj2" fmla="val -99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a:t>
            </a:r>
            <a:r>
              <a:rPr lang="en-US"/>
              <a:t>optimized </a:t>
            </a:r>
            <a:r>
              <a:rPr lang="en-US" smtClean="0"/>
              <a:t>different </a:t>
            </a:r>
            <a:r>
              <a:rPr lang="en-US" dirty="0"/>
              <a:t>from the quantity we care about</a:t>
            </a:r>
          </a:p>
        </p:txBody>
      </p:sp>
      <p:sp>
        <p:nvSpPr>
          <p:cNvPr id="8" name="Oval Callout 7"/>
          <p:cNvSpPr/>
          <p:nvPr/>
        </p:nvSpPr>
        <p:spPr>
          <a:xfrm>
            <a:off x="7285963" y="2998664"/>
            <a:ext cx="3921125" cy="968375"/>
          </a:xfrm>
          <a:prstGeom prst="wedgeEllipseCallout">
            <a:avLst>
              <a:gd name="adj1" fmla="val -68498"/>
              <a:gd name="adj2" fmla="val -758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smtClean="0">
                <a:latin typeface="Cambria Math" charset="0"/>
                <a:ea typeface="Cambria Math" charset="0"/>
                <a:cs typeface="Cambria Math" charset="0"/>
              </a:rPr>
              <a:t>f </a:t>
            </a:r>
            <a:r>
              <a:rPr lang="en-US" smtClean="0"/>
              <a:t> </a:t>
            </a:r>
            <a:r>
              <a:rPr lang="en-US" dirty="0" smtClean="0"/>
              <a:t>is the neural network</a:t>
            </a:r>
            <a:endParaRPr lang="en-US" dirty="0"/>
          </a:p>
        </p:txBody>
      </p:sp>
    </p:spTree>
    <p:extLst>
      <p:ext uri="{BB962C8B-B14F-4D97-AF65-F5344CB8AC3E}">
        <p14:creationId xmlns:p14="http://schemas.microsoft.com/office/powerpoint/2010/main" val="18772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accent1"/>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53</a:t>
            </a:fld>
            <a:endParaRPr lang="en-US"/>
          </a:p>
        </p:txBody>
      </p:sp>
    </p:spTree>
    <p:extLst>
      <p:ext uri="{BB962C8B-B14F-4D97-AF65-F5344CB8AC3E}">
        <p14:creationId xmlns:p14="http://schemas.microsoft.com/office/powerpoint/2010/main" val="1802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Slide Number Placeholder 2"/>
          <p:cNvSpPr>
            <a:spLocks noGrp="1"/>
          </p:cNvSpPr>
          <p:nvPr>
            <p:ph type="sldNum" sz="quarter" idx="12"/>
          </p:nvPr>
        </p:nvSpPr>
        <p:spPr/>
        <p:txBody>
          <a:bodyPr/>
          <a:lstStyle/>
          <a:p>
            <a:fld id="{82BAABBF-CE1E-8A4C-92D8-393D0291D808}" type="slidenum">
              <a:rPr lang="en-US" smtClean="0"/>
              <a:t>54</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1539814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sz="2400" dirty="0"/>
              <a:t>Points with </a:t>
            </a:r>
            <a:r>
              <a:rPr lang="en-US" sz="2400" dirty="0">
                <a:solidFill>
                  <a:srgbClr val="0000FF"/>
                </a:solidFill>
              </a:rPr>
              <a:t>zero gradient </a:t>
            </a:r>
          </a:p>
          <a:p>
            <a:r>
              <a:rPr lang="en-US" sz="2400" dirty="0">
                <a:solidFill>
                  <a:srgbClr val="000000"/>
                </a:solidFill>
              </a:rPr>
              <a:t>2</a:t>
            </a:r>
            <a:r>
              <a:rPr lang="en-US" sz="2400" baseline="30000" dirty="0">
                <a:solidFill>
                  <a:srgbClr val="000000"/>
                </a:solidFill>
              </a:rPr>
              <a:t>nd</a:t>
            </a:r>
            <a:r>
              <a:rPr lang="en-US" sz="2400" dirty="0">
                <a:solidFill>
                  <a:srgbClr val="000000"/>
                </a:solidFill>
              </a:rPr>
              <a:t>-derivate (Hessian) determines curvature</a:t>
            </a:r>
          </a:p>
        </p:txBody>
      </p:sp>
      <p:sp>
        <p:nvSpPr>
          <p:cNvPr id="4" name="Slide Number Placeholder 3"/>
          <p:cNvSpPr>
            <a:spLocks noGrp="1"/>
          </p:cNvSpPr>
          <p:nvPr>
            <p:ph type="sldNum" sz="quarter" idx="12"/>
          </p:nvPr>
        </p:nvSpPr>
        <p:spPr/>
        <p:txBody>
          <a:bodyPr/>
          <a:lstStyle/>
          <a:p>
            <a:fld id="{82BAABBF-CE1E-8A4C-92D8-393D0291D808}" type="slidenum">
              <a:rPr lang="en-US" smtClean="0"/>
              <a:t>55</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1989970" y="2626555"/>
            <a:ext cx="7788793" cy="2938302"/>
          </a:xfrm>
          <a:prstGeom prst="rect">
            <a:avLst/>
          </a:prstGeom>
        </p:spPr>
      </p:pic>
    </p:spTree>
    <p:extLst>
      <p:ext uri="{BB962C8B-B14F-4D97-AF65-F5344CB8AC3E}">
        <p14:creationId xmlns:p14="http://schemas.microsoft.com/office/powerpoint/2010/main" val="20637016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Content Placeholder 2"/>
          <p:cNvSpPr>
            <a:spLocks noGrp="1"/>
          </p:cNvSpPr>
          <p:nvPr>
            <p:ph idx="1"/>
          </p:nvPr>
        </p:nvSpPr>
        <p:spPr/>
        <p:txBody>
          <a:bodyPr/>
          <a:lstStyle/>
          <a:p>
            <a:pPr>
              <a:spcAft>
                <a:spcPts val="1200"/>
              </a:spcAft>
            </a:pPr>
            <a:r>
              <a:rPr lang="en-US" sz="2400" dirty="0"/>
              <a:t>Old view: local minima is major problem in neural network training</a:t>
            </a:r>
          </a:p>
          <a:p>
            <a:pPr>
              <a:spcAft>
                <a:spcPts val="1200"/>
              </a:spcAft>
            </a:pPr>
            <a:r>
              <a:rPr lang="en-US" sz="2400" dirty="0"/>
              <a:t>Recent view:  </a:t>
            </a:r>
          </a:p>
          <a:p>
            <a:pPr lvl="1">
              <a:spcAft>
                <a:spcPts val="1200"/>
              </a:spcAft>
              <a:buFont typeface="Arial" charset="0"/>
              <a:buChar char="•"/>
            </a:pPr>
            <a:r>
              <a:rPr lang="en-US" sz="2200" dirty="0"/>
              <a:t>For sufficiently large neural networks, </a:t>
            </a:r>
            <a:r>
              <a:rPr lang="en-US" sz="2200" dirty="0">
                <a:solidFill>
                  <a:srgbClr val="0000FF"/>
                </a:solidFill>
              </a:rPr>
              <a:t>most local minima incur low cost</a:t>
            </a:r>
          </a:p>
          <a:p>
            <a:pPr lvl="1">
              <a:spcAft>
                <a:spcPts val="1200"/>
              </a:spcAft>
              <a:buFont typeface="Arial" charset="0"/>
              <a:buChar char="•"/>
            </a:pPr>
            <a:r>
              <a:rPr lang="en-US" sz="2200" dirty="0"/>
              <a:t>Not important to find true global minimum</a:t>
            </a:r>
          </a:p>
        </p:txBody>
      </p:sp>
      <p:sp>
        <p:nvSpPr>
          <p:cNvPr id="4" name="Slide Number Placeholder 3"/>
          <p:cNvSpPr>
            <a:spLocks noGrp="1"/>
          </p:cNvSpPr>
          <p:nvPr>
            <p:ph type="sldNum" sz="quarter" idx="12"/>
          </p:nvPr>
        </p:nvSpPr>
        <p:spPr/>
        <p:txBody>
          <a:bodyPr/>
          <a:lstStyle/>
          <a:p>
            <a:fld id="{82BAABBF-CE1E-8A4C-92D8-393D0291D808}" type="slidenum">
              <a:rPr lang="en-US" smtClean="0"/>
              <a:t>56</a:t>
            </a:fld>
            <a:endParaRPr lang="en-US"/>
          </a:p>
        </p:txBody>
      </p:sp>
    </p:spTree>
    <p:extLst>
      <p:ext uri="{BB962C8B-B14F-4D97-AF65-F5344CB8AC3E}">
        <p14:creationId xmlns:p14="http://schemas.microsoft.com/office/powerpoint/2010/main" val="848126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a:t>Saddle Points</a:t>
            </a:r>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57</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13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6" name="Content Placeholder 5"/>
          <p:cNvSpPr>
            <a:spLocks noGrp="1"/>
          </p:cNvSpPr>
          <p:nvPr>
            <p:ph idx="1"/>
          </p:nvPr>
        </p:nvSpPr>
        <p:spPr>
          <a:xfrm>
            <a:off x="1255643" y="1598140"/>
            <a:ext cx="9680713" cy="4525963"/>
          </a:xfrm>
        </p:spPr>
        <p:txBody>
          <a:bodyPr>
            <a:normAutofit/>
          </a:bodyPr>
          <a:lstStyle/>
          <a:p>
            <a:pPr algn="ctr"/>
            <a:r>
              <a:rPr lang="en-US" sz="2800" dirty="0"/>
              <a:t>Gradient norm increases, but validation error decreases</a:t>
            </a:r>
          </a:p>
        </p:txBody>
      </p:sp>
      <p:sp>
        <p:nvSpPr>
          <p:cNvPr id="3" name="Slide Number Placeholder 2"/>
          <p:cNvSpPr>
            <a:spLocks noGrp="1"/>
          </p:cNvSpPr>
          <p:nvPr>
            <p:ph type="sldNum" sz="quarter" idx="12"/>
          </p:nvPr>
        </p:nvSpPr>
        <p:spPr/>
        <p:txBody>
          <a:bodyPr/>
          <a:lstStyle/>
          <a:p>
            <a:fld id="{82BAABBF-CE1E-8A4C-92D8-393D0291D808}" type="slidenum">
              <a:rPr lang="en-US" smtClean="0"/>
              <a:t>58</a:t>
            </a:fld>
            <a:endParaRPr lang="en-US"/>
          </a:p>
        </p:txBody>
      </p:sp>
      <p:sp>
        <p:nvSpPr>
          <p:cNvPr id="5" name="TextBox 4"/>
          <p:cNvSpPr txBox="1"/>
          <p:nvPr/>
        </p:nvSpPr>
        <p:spPr>
          <a:xfrm>
            <a:off x="4362904" y="5924048"/>
            <a:ext cx="4162425" cy="400110"/>
          </a:xfrm>
          <a:prstGeom prst="rect">
            <a:avLst/>
          </a:prstGeom>
          <a:noFill/>
        </p:spPr>
        <p:txBody>
          <a:bodyPr wrap="square" rtlCol="0">
            <a:spAutoFit/>
          </a:bodyPr>
          <a:lstStyle/>
          <a:p>
            <a:pPr algn="ctr"/>
            <a:r>
              <a:rPr lang="en-US" sz="2000" i="1" dirty="0"/>
              <a:t>Convolution Nets for Object Detection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a:blip r:embed="rId3"/>
          <a:stretch>
            <a:fillRect/>
          </a:stretch>
        </p:blipFill>
        <p:spPr>
          <a:xfrm>
            <a:off x="2409059" y="2312673"/>
            <a:ext cx="7603767" cy="3611375"/>
          </a:xfrm>
          <a:prstGeom prst="rect">
            <a:avLst/>
          </a:prstGeom>
        </p:spPr>
      </p:pic>
    </p:spTree>
    <p:extLst>
      <p:ext uri="{BB962C8B-B14F-4D97-AF65-F5344CB8AC3E}">
        <p14:creationId xmlns:p14="http://schemas.microsoft.com/office/powerpoint/2010/main" val="1433357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Points</a:t>
            </a:r>
          </a:p>
        </p:txBody>
      </p:sp>
      <p:sp>
        <p:nvSpPr>
          <p:cNvPr id="3" name="Content Placeholder 2"/>
          <p:cNvSpPr>
            <a:spLocks noGrp="1"/>
          </p:cNvSpPr>
          <p:nvPr>
            <p:ph idx="1"/>
          </p:nvPr>
        </p:nvSpPr>
        <p:spPr>
          <a:xfrm>
            <a:off x="1013791" y="1196451"/>
            <a:ext cx="8229600" cy="4923439"/>
          </a:xfrm>
        </p:spPr>
        <p:txBody>
          <a:bodyPr>
            <a:normAutofit/>
          </a:bodyPr>
          <a:lstStyle/>
          <a:p>
            <a:r>
              <a:rPr lang="en-US" sz="2400" dirty="0">
                <a:solidFill>
                  <a:srgbClr val="0000FF"/>
                </a:solidFill>
              </a:rPr>
              <a:t>SGD is seen to escape saddle points</a:t>
            </a:r>
          </a:p>
          <a:p>
            <a:pPr lvl="1"/>
            <a:r>
              <a:rPr lang="en-US" sz="2400" dirty="0"/>
              <a:t>Moves down-hill, uses noisy gradients</a:t>
            </a:r>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r>
              <a:rPr lang="en-US" sz="2400" dirty="0">
                <a:solidFill>
                  <a:srgbClr val="0000FF"/>
                </a:solidFill>
              </a:rPr>
              <a:t>Second-order methods get stuck</a:t>
            </a:r>
          </a:p>
          <a:p>
            <a:pPr lvl="1"/>
            <a:r>
              <a:rPr lang="en-US" sz="2400" dirty="0"/>
              <a:t>solves for a point with zero gradient</a:t>
            </a:r>
          </a:p>
        </p:txBody>
      </p:sp>
      <p:sp>
        <p:nvSpPr>
          <p:cNvPr id="4" name="Slide Number Placeholder 3"/>
          <p:cNvSpPr>
            <a:spLocks noGrp="1"/>
          </p:cNvSpPr>
          <p:nvPr>
            <p:ph type="sldNum" sz="quarter" idx="12"/>
          </p:nvPr>
        </p:nvSpPr>
        <p:spPr/>
        <p:txBody>
          <a:bodyPr/>
          <a:lstStyle/>
          <a:p>
            <a:fld id="{82BAABBF-CE1E-8A4C-92D8-393D0291D808}" type="slidenum">
              <a:rPr lang="en-US" smtClean="0"/>
              <a:t>59</a:t>
            </a:fld>
            <a:endParaRPr lang="en-US"/>
          </a:p>
        </p:txBody>
      </p:sp>
      <p:sp>
        <p:nvSpPr>
          <p:cNvPr id="5" name="TextBox 4"/>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2"/>
          <a:stretch>
            <a:fillRect/>
          </a:stretch>
        </p:blipFill>
        <p:spPr>
          <a:xfrm>
            <a:off x="3933598" y="2276489"/>
            <a:ext cx="4925700" cy="2816369"/>
          </a:xfrm>
          <a:prstGeom prst="rect">
            <a:avLst/>
          </a:prstGeom>
        </p:spPr>
      </p:pic>
    </p:spTree>
    <p:extLst>
      <p:ext uri="{BB962C8B-B14F-4D97-AF65-F5344CB8AC3E}">
        <p14:creationId xmlns:p14="http://schemas.microsoft.com/office/powerpoint/2010/main" val="31801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Conditioning</a:t>
            </a:r>
          </a:p>
        </p:txBody>
      </p:sp>
      <p:sp>
        <p:nvSpPr>
          <p:cNvPr id="4" name="Content Placeholder 3"/>
          <p:cNvSpPr>
            <a:spLocks noGrp="1"/>
          </p:cNvSpPr>
          <p:nvPr>
            <p:ph idx="1"/>
          </p:nvPr>
        </p:nvSpPr>
        <p:spPr/>
        <p:txBody>
          <a:bodyPr/>
          <a:lstStyle/>
          <a:p>
            <a:r>
              <a:rPr lang="en-US" sz="2400" dirty="0"/>
              <a:t>Poorly conditioned Hessian matrix</a:t>
            </a:r>
          </a:p>
          <a:p>
            <a:pPr lvl="1"/>
            <a:r>
              <a:rPr lang="en-US" sz="2400" dirty="0">
                <a:solidFill>
                  <a:srgbClr val="0000FF"/>
                </a:solidFill>
              </a:rPr>
              <a:t>High curvature</a:t>
            </a:r>
            <a:r>
              <a:rPr lang="en-US" sz="2400" dirty="0"/>
              <a:t>: small steps leads to huge increase </a:t>
            </a:r>
          </a:p>
          <a:p>
            <a:r>
              <a:rPr lang="en-US" sz="2400" dirty="0"/>
              <a:t>Learning is slow despite strong gradients</a:t>
            </a:r>
          </a:p>
        </p:txBody>
      </p:sp>
      <p:sp>
        <p:nvSpPr>
          <p:cNvPr id="5" name="Slide Number Placeholder 4"/>
          <p:cNvSpPr>
            <a:spLocks noGrp="1"/>
          </p:cNvSpPr>
          <p:nvPr>
            <p:ph type="sldNum" sz="quarter" idx="12"/>
          </p:nvPr>
        </p:nvSpPr>
        <p:spPr/>
        <p:txBody>
          <a:bodyPr/>
          <a:lstStyle/>
          <a:p>
            <a:fld id="{82BAABBF-CE1E-8A4C-92D8-393D0291D808}" type="slidenum">
              <a:rPr lang="en-US" smtClean="0"/>
              <a:t>60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1883765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3" name="Content Placeholder 2"/>
          <p:cNvSpPr>
            <a:spLocks noGrp="1"/>
          </p:cNvSpPr>
          <p:nvPr>
            <p:ph idx="1"/>
          </p:nvPr>
        </p:nvSpPr>
        <p:spPr/>
        <p:txBody>
          <a:bodyPr/>
          <a:lstStyle/>
          <a:p>
            <a:r>
              <a:rPr lang="en-US" sz="2400" dirty="0"/>
              <a:t>Some cost functions do not have critical points. In particular classification</a:t>
            </a:r>
            <a:r>
              <a:rPr lang="en-US" sz="2400" dirty="0" smtClean="0"/>
              <a:t>.</a:t>
            </a:r>
          </a:p>
          <a:p>
            <a:r>
              <a:rPr lang="en-US" sz="2400" dirty="0"/>
              <a:t> </a:t>
            </a:r>
            <a:r>
              <a:rPr lang="en-US" sz="2400" dirty="0" smtClean="0"/>
              <a:t>  </a:t>
            </a:r>
            <a:r>
              <a:rPr lang="en-US" sz="2400" b="1" dirty="0" smtClean="0"/>
              <a:t>WHY? </a:t>
            </a:r>
            <a:endParaRPr lang="en-US" sz="2400" b="1" dirty="0"/>
          </a:p>
        </p:txBody>
      </p:sp>
      <p:sp>
        <p:nvSpPr>
          <p:cNvPr id="4" name="Slide Number Placeholder 3"/>
          <p:cNvSpPr>
            <a:spLocks noGrp="1"/>
          </p:cNvSpPr>
          <p:nvPr>
            <p:ph type="sldNum" sz="quarter" idx="12"/>
          </p:nvPr>
        </p:nvSpPr>
        <p:spPr/>
        <p:txBody>
          <a:bodyPr/>
          <a:lstStyle/>
          <a:p>
            <a:fld id="{82BAABBF-CE1E-8A4C-92D8-393D0291D808}" type="slidenum">
              <a:rPr lang="en-US" smtClean="0"/>
              <a:t>61</a:t>
            </a:fld>
            <a:endParaRPr lang="en-US"/>
          </a:p>
        </p:txBody>
      </p:sp>
      <p:pic>
        <p:nvPicPr>
          <p:cNvPr id="7" name="Picture 6">
            <a:extLst>
              <a:ext uri="{FF2B5EF4-FFF2-40B4-BE49-F238E27FC236}">
                <a16:creationId xmlns="" xmlns:a16="http://schemas.microsoft.com/office/drawing/2014/main" id="{34AD8941-CC69-B14D-A51D-37E7995E1EB9}"/>
              </a:ext>
            </a:extLst>
          </p:cNvPr>
          <p:cNvPicPr>
            <a:picLocks noChangeAspect="1"/>
          </p:cNvPicPr>
          <p:nvPr/>
        </p:nvPicPr>
        <p:blipFill>
          <a:blip r:embed="rId3"/>
          <a:stretch>
            <a:fillRect/>
          </a:stretch>
        </p:blipFill>
        <p:spPr>
          <a:xfrm>
            <a:off x="1969128" y="2311165"/>
            <a:ext cx="6816058" cy="4089635"/>
          </a:xfrm>
          <a:prstGeom prst="rect">
            <a:avLst/>
          </a:prstGeom>
        </p:spPr>
      </p:pic>
    </p:spTree>
    <p:extLst>
      <p:ext uri="{BB962C8B-B14F-4D97-AF65-F5344CB8AC3E}">
        <p14:creationId xmlns:p14="http://schemas.microsoft.com/office/powerpoint/2010/main" val="178464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62</a:t>
            </a:fld>
            <a:endParaRPr lang="en-US"/>
          </a:p>
        </p:txBody>
      </p:sp>
      <p:sp>
        <p:nvSpPr>
          <p:cNvPr id="11" name="TextBox 10"/>
          <p:cNvSpPr txBox="1"/>
          <p:nvPr/>
        </p:nvSpPr>
        <p:spPr>
          <a:xfrm>
            <a:off x="2298699" y="4879976"/>
            <a:ext cx="2412843" cy="461665"/>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291445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a:p>
          <a:p>
            <a:endParaRPr lang="en-US" sz="3600"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63</a:t>
            </a:fld>
            <a:endParaRPr lang="en-US"/>
          </a:p>
        </p:txBody>
      </p:sp>
      <p:graphicFrame>
        <p:nvGraphicFramePr>
          <p:cNvPr id="10" name="Object 9"/>
          <p:cNvGraphicFramePr>
            <a:graphicFrameLocks noChangeAspect="1"/>
          </p:cNvGraphicFramePr>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6309" name="Equation" r:id="rId4" imgW="4102100" imgH="609600" progId="Equation.3">
                  <p:embed/>
                </p:oleObj>
              </mc:Choice>
              <mc:Fallback>
                <p:oleObj name="Equation" r:id="rId4" imgW="4102100" imgH="609600" progId="Equation.3">
                  <p:embed/>
                  <p:pic>
                    <p:nvPicPr>
                      <p:cNvPr id="0" name=""/>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6310" name="Equation" r:id="rId6" imgW="1549400" imgH="495300" progId="Equation.3">
                  <p:embed/>
                </p:oleObj>
              </mc:Choice>
              <mc:Fallback>
                <p:oleObj name="Equation" r:id="rId6" imgW="1549400" imgH="495300" progId="Equation.3">
                  <p:embed/>
                  <p:pic>
                    <p:nvPicPr>
                      <p:cNvPr id="0" name=""/>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53576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7253" name="Equation" r:id="rId4" imgW="2133600" imgH="2209800" progId="Equation.3">
                  <p:embed/>
                </p:oleObj>
              </mc:Choice>
              <mc:Fallback>
                <p:oleObj name="Equation" r:id="rId4" imgW="2133600" imgH="2209800" progId="Equation.3">
                  <p:embed/>
                  <p:pic>
                    <p:nvPicPr>
                      <p:cNvPr id="0" name=""/>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2068844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a:t>Exploding gradients lead to cliffs</a:t>
            </a:r>
          </a:p>
          <a:p>
            <a:r>
              <a:rPr lang="en-US" sz="2400" dirty="0"/>
              <a:t>Can be mitigated using </a:t>
            </a:r>
            <a:r>
              <a:rPr lang="en-US" sz="2400" dirty="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65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charset="0"/>
                                </a:rPr>
                              </m:ctrlPr>
                            </m:dPr>
                            <m:e>
                              <m:r>
                                <a:rPr lang="en-US" sz="2800" i="1">
                                  <a:solidFill>
                                    <a:schemeClr val="tx1">
                                      <a:lumMod val="75000"/>
                                      <a:lumOff val="25000"/>
                                    </a:schemeClr>
                                  </a:solidFill>
                                  <a:latin typeface="Cambria Math" charset="0"/>
                                </a:rPr>
                                <m:t>𝑔</m:t>
                              </m:r>
                            </m:e>
                          </m:d>
                        </m:den>
                      </m:f>
                    </m:oMath>
                  </m:oMathPara>
                </a14:m>
                <a:endParaRPr lang="en-US" sz="2800" b="0" dirty="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7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b="1" dirty="0">
                <a:solidFill>
                  <a:schemeClr val="accent1"/>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66</a:t>
            </a:fld>
            <a:endParaRPr lang="en-US"/>
          </a:p>
        </p:txBody>
      </p:sp>
    </p:spTree>
    <p:extLst>
      <p:ext uri="{BB962C8B-B14F-4D97-AF65-F5344CB8AC3E}">
        <p14:creationId xmlns:p14="http://schemas.microsoft.com/office/powerpoint/2010/main" val="73531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87110"/>
            <a:ext cx="10972800" cy="767276"/>
          </a:xfrm>
        </p:spPr>
        <p:txBody>
          <a:bodyPr/>
          <a:lstStyle/>
          <a:p>
            <a:r>
              <a:rPr lang="en-US" dirty="0"/>
              <a:t>Stochastic Gradient Descent</a:t>
            </a:r>
          </a:p>
        </p:txBody>
      </p:sp>
      <p:sp>
        <p:nvSpPr>
          <p:cNvPr id="3" name="Slide Number Placeholder 2"/>
          <p:cNvSpPr>
            <a:spLocks noGrp="1"/>
          </p:cNvSpPr>
          <p:nvPr>
            <p:ph type="sldNum" sz="quarter" idx="12"/>
          </p:nvPr>
        </p:nvSpPr>
        <p:spPr/>
        <p:txBody>
          <a:bodyPr/>
          <a:lstStyle/>
          <a:p>
            <a:fld id="{82BAABBF-CE1E-8A4C-92D8-393D0291D808}" type="slidenum">
              <a:rPr lang="en-US" smtClean="0"/>
              <a:t>67</a:t>
            </a:fld>
            <a:endParaRPr lang="en-US"/>
          </a:p>
        </p:txBody>
      </p:sp>
      <p:sp>
        <p:nvSpPr>
          <p:cNvPr id="5" name="TextBox 4"/>
          <p:cNvSpPr txBox="1"/>
          <p:nvPr/>
        </p:nvSpPr>
        <p:spPr>
          <a:xfrm>
            <a:off x="6533661" y="2861603"/>
            <a:ext cx="3528647" cy="1477327"/>
          </a:xfrm>
          <a:prstGeom prst="rect">
            <a:avLst/>
          </a:prstGeom>
          <a:noFill/>
        </p:spPr>
        <p:txBody>
          <a:bodyPr wrap="square" rtlCol="0">
            <a:spAutoFit/>
          </a:bodyPr>
          <a:lstStyle/>
          <a:p>
            <a:r>
              <a:rPr lang="en-US" sz="2400" dirty="0"/>
              <a:t>Oscillations because updates do not exploit curvature information</a:t>
            </a:r>
          </a:p>
          <a:p>
            <a:endParaRPr lang="en-US" dirty="0"/>
          </a:p>
        </p:txBody>
      </p:sp>
      <p:sp>
        <p:nvSpPr>
          <p:cNvPr id="6" name="TextBox 5"/>
          <p:cNvSpPr txBox="1"/>
          <p:nvPr/>
        </p:nvSpPr>
        <p:spPr>
          <a:xfrm>
            <a:off x="6876562" y="5661893"/>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rotWithShape="1">
          <a:blip r:embed="rId3"/>
          <a:srcRect l="12663" r="-12663" b="8408"/>
          <a:stretch/>
        </p:blipFill>
        <p:spPr>
          <a:xfrm>
            <a:off x="2895600" y="2361222"/>
            <a:ext cx="3980962" cy="3200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96A14FDE-8028-AB48-94FB-531983959972}"/>
                  </a:ext>
                </a:extLst>
              </p:cNvPr>
              <p:cNvSpPr txBox="1"/>
              <p:nvPr/>
            </p:nvSpPr>
            <p:spPr>
              <a:xfrm>
                <a:off x="4376590" y="222272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96A14FDE-8028-AB48-94FB-531983959972}"/>
                  </a:ext>
                </a:extLst>
              </p:cNvPr>
              <p:cNvSpPr txBox="1">
                <a:spLocks noRot="1" noChangeAspect="1" noMove="1" noResize="1" noEditPoints="1" noAdjustHandles="1" noChangeArrowheads="1" noChangeShapeType="1" noTextEdit="1"/>
              </p:cNvSpPr>
              <p:nvPr/>
            </p:nvSpPr>
            <p:spPr>
              <a:xfrm>
                <a:off x="4376590" y="2222722"/>
                <a:ext cx="733342" cy="338554"/>
              </a:xfrm>
              <a:prstGeom prst="rect">
                <a:avLst/>
              </a:prstGeom>
              <a:blipFill>
                <a:blip r:embed="rId4"/>
                <a:stretch>
                  <a:fillRect l="-8621" r="-1379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93435C2-A6FF-4D4E-8867-0D17B6E2DC7A}"/>
                  </a:ext>
                </a:extLst>
              </p:cNvPr>
              <p:cNvSpPr txBox="1"/>
              <p:nvPr/>
            </p:nvSpPr>
            <p:spPr>
              <a:xfrm>
                <a:off x="4505696" y="5523393"/>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7" name="TextBox 6">
                <a:extLst>
                  <a:ext uri="{FF2B5EF4-FFF2-40B4-BE49-F238E27FC236}">
                    <a16:creationId xmlns:a16="http://schemas.microsoft.com/office/drawing/2014/main" id="{293435C2-A6FF-4D4E-8867-0D17B6E2DC7A}"/>
                  </a:ext>
                </a:extLst>
              </p:cNvPr>
              <p:cNvSpPr txBox="1">
                <a:spLocks noRot="1" noChangeAspect="1" noMove="1" noResize="1" noEditPoints="1" noAdjustHandles="1" noChangeArrowheads="1" noChangeShapeType="1" noTextEdit="1"/>
              </p:cNvSpPr>
              <p:nvPr/>
            </p:nvSpPr>
            <p:spPr>
              <a:xfrm>
                <a:off x="4505696" y="5523393"/>
                <a:ext cx="418191" cy="338554"/>
              </a:xfrm>
              <a:prstGeom prst="rect">
                <a:avLst/>
              </a:prstGeom>
              <a:blipFill>
                <a:blip r:embed="rId5"/>
                <a:stretch>
                  <a:fillRect l="-14706" r="-29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7BA37453-ECA0-2F42-B0F3-2245A76CED13}"/>
                  </a:ext>
                </a:extLst>
              </p:cNvPr>
              <p:cNvSpPr txBox="1"/>
              <p:nvPr/>
            </p:nvSpPr>
            <p:spPr>
              <a:xfrm rot="16200000">
                <a:off x="2544735" y="379214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7BA37453-ECA0-2F42-B0F3-2245A76CED13}"/>
                  </a:ext>
                </a:extLst>
              </p:cNvPr>
              <p:cNvSpPr txBox="1">
                <a:spLocks noRot="1" noChangeAspect="1" noMove="1" noResize="1" noEditPoints="1" noAdjustHandles="1" noChangeArrowheads="1" noChangeShapeType="1" noTextEdit="1"/>
              </p:cNvSpPr>
              <p:nvPr/>
            </p:nvSpPr>
            <p:spPr>
              <a:xfrm rot="16200000">
                <a:off x="2544735" y="3792145"/>
                <a:ext cx="424732" cy="338554"/>
              </a:xfrm>
              <a:prstGeom prst="rect">
                <a:avLst/>
              </a:prstGeom>
              <a:blipFill>
                <a:blip r:embed="rId6"/>
                <a:stretch>
                  <a:fillRect t="-2857" r="-19231" b="-11429"/>
                </a:stretch>
              </a:blipFill>
            </p:spPr>
            <p:txBody>
              <a:bodyPr/>
              <a:lstStyle/>
              <a:p>
                <a:r>
                  <a:rPr lang="en-US">
                    <a:noFill/>
                  </a:rPr>
                  <a:t> </a:t>
                </a:r>
              </a:p>
            </p:txBody>
          </p:sp>
        </mc:Fallback>
      </mc:AlternateContent>
    </p:spTree>
    <p:extLst>
      <p:ext uri="{BB962C8B-B14F-4D97-AF65-F5344CB8AC3E}">
        <p14:creationId xmlns:p14="http://schemas.microsoft.com/office/powerpoint/2010/main" val="1872557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1"/>
            <a:ext cx="10366679" cy="4767609"/>
          </a:xfrm>
        </p:spPr>
        <p:txBody>
          <a:bodyPr>
            <a:noAutofit/>
          </a:bodyPr>
          <a:lstStyle/>
          <a:p>
            <a:r>
              <a:rPr lang="en-US" sz="2400" dirty="0"/>
              <a:t>SGD is slow when there is </a:t>
            </a:r>
            <a:r>
              <a:rPr lang="en-US" sz="2400" dirty="0">
                <a:solidFill>
                  <a:srgbClr val="0000FF"/>
                </a:solidFill>
              </a:rPr>
              <a:t>high curvature</a:t>
            </a: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p>
          <a:p>
            <a:r>
              <a:rPr lang="en-US" sz="2400" dirty="0"/>
              <a:t>Average gradient presents faster path to optimal: vertical components cancel out</a:t>
            </a:r>
          </a:p>
        </p:txBody>
      </p:sp>
      <p:sp>
        <p:nvSpPr>
          <p:cNvPr id="3" name="Slide Number Placeholder 2"/>
          <p:cNvSpPr>
            <a:spLocks noGrp="1"/>
          </p:cNvSpPr>
          <p:nvPr>
            <p:ph type="sldNum" sz="quarter" idx="12"/>
          </p:nvPr>
        </p:nvSpPr>
        <p:spPr/>
        <p:txBody>
          <a:bodyPr/>
          <a:lstStyle/>
          <a:p>
            <a:fld id="{82BAABBF-CE1E-8A4C-92D8-393D0291D808}" type="slidenum">
              <a:rPr lang="en-US" smtClean="0"/>
              <a:t>68</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EE4AE2AA-AEF4-8941-9561-37C68927D58E}"/>
                  </a:ext>
                </a:extLst>
              </p:cNvPr>
              <p:cNvSpPr txBox="1"/>
              <p:nvPr/>
            </p:nvSpPr>
            <p:spPr>
              <a:xfrm>
                <a:off x="5855993" y="182621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id="{EE4AE2AA-AEF4-8941-9561-37C68927D58E}"/>
                  </a:ext>
                </a:extLst>
              </p:cNvPr>
              <p:cNvSpPr txBox="1">
                <a:spLocks noRot="1" noChangeAspect="1" noMove="1" noResize="1" noEditPoints="1" noAdjustHandles="1" noChangeArrowheads="1" noChangeShapeType="1" noTextEdit="1"/>
              </p:cNvSpPr>
              <p:nvPr/>
            </p:nvSpPr>
            <p:spPr>
              <a:xfrm>
                <a:off x="5855993" y="1826212"/>
                <a:ext cx="733342" cy="338554"/>
              </a:xfrm>
              <a:prstGeom prst="rect">
                <a:avLst/>
              </a:prstGeom>
              <a:blipFill>
                <a:blip r:embed="rId3"/>
                <a:stretch>
                  <a:fillRect l="-6780" t="-3846" r="-11864"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E03DF6E3-841A-4D46-9371-AEA519E71611}"/>
                  </a:ext>
                </a:extLst>
              </p:cNvPr>
              <p:cNvSpPr txBox="1"/>
              <p:nvPr/>
            </p:nvSpPr>
            <p:spPr>
              <a:xfrm rot="16200000">
                <a:off x="2335449" y="3428667"/>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id="{E03DF6E3-841A-4D46-9371-AEA519E71611}"/>
                  </a:ext>
                </a:extLst>
              </p:cNvPr>
              <p:cNvSpPr txBox="1">
                <a:spLocks noRot="1" noChangeAspect="1" noMove="1" noResize="1" noEditPoints="1" noAdjustHandles="1" noChangeArrowheads="1" noChangeShapeType="1" noTextEdit="1"/>
              </p:cNvSpPr>
              <p:nvPr/>
            </p:nvSpPr>
            <p:spPr>
              <a:xfrm rot="16200000">
                <a:off x="2335449" y="3428667"/>
                <a:ext cx="424732" cy="338554"/>
              </a:xfrm>
              <a:prstGeom prst="rect">
                <a:avLst/>
              </a:prstGeom>
              <a:blipFill>
                <a:blip r:embed="rId4"/>
                <a:stretch>
                  <a:fillRect t="-5882" r="-14286"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921F610B-DD41-C94D-9F64-0AE7B2ECBD54}"/>
                  </a:ext>
                </a:extLst>
              </p:cNvPr>
              <p:cNvSpPr txBox="1"/>
              <p:nvPr/>
            </p:nvSpPr>
            <p:spPr>
              <a:xfrm>
                <a:off x="6108779" y="5025611"/>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21F610B-DD41-C94D-9F64-0AE7B2ECBD54}"/>
                  </a:ext>
                </a:extLst>
              </p:cNvPr>
              <p:cNvSpPr txBox="1">
                <a:spLocks noRot="1" noChangeAspect="1" noMove="1" noResize="1" noEditPoints="1" noAdjustHandles="1" noChangeArrowheads="1" noChangeShapeType="1" noTextEdit="1"/>
              </p:cNvSpPr>
              <p:nvPr/>
            </p:nvSpPr>
            <p:spPr>
              <a:xfrm>
                <a:off x="6108779" y="5025611"/>
                <a:ext cx="418191" cy="338554"/>
              </a:xfrm>
              <a:prstGeom prst="rect">
                <a:avLst/>
              </a:prstGeom>
              <a:blipFill>
                <a:blip r:embed="rId5"/>
                <a:stretch>
                  <a:fillRect l="-14706" r="-5882" b="-15385"/>
                </a:stretch>
              </a:blipFill>
            </p:spPr>
            <p:txBody>
              <a:bodyPr/>
              <a:lstStyle/>
              <a:p>
                <a:r>
                  <a:rPr lang="en-US">
                    <a:noFill/>
                  </a:rPr>
                  <a:t> </a:t>
                </a:r>
              </a:p>
            </p:txBody>
          </p:sp>
        </mc:Fallback>
      </mc:AlternateContent>
    </p:spTree>
    <p:extLst>
      <p:ext uri="{BB962C8B-B14F-4D97-AF65-F5344CB8AC3E}">
        <p14:creationId xmlns:p14="http://schemas.microsoft.com/office/powerpoint/2010/main" val="1347466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Content Placeholder 2"/>
          <p:cNvSpPr>
            <a:spLocks noGrp="1"/>
          </p:cNvSpPr>
          <p:nvPr>
            <p:ph idx="1"/>
          </p:nvPr>
        </p:nvSpPr>
        <p:spPr>
          <a:xfrm>
            <a:off x="669235" y="1074737"/>
            <a:ext cx="10518718" cy="4708525"/>
          </a:xfrm>
        </p:spPr>
        <p:txBody>
          <a:bodyPr/>
          <a:lstStyle/>
          <a:p>
            <a:pPr>
              <a:spcAft>
                <a:spcPts val="1200"/>
              </a:spcAft>
            </a:pPr>
            <a:r>
              <a:rPr lang="en-US" sz="2400" dirty="0"/>
              <a:t>Uses </a:t>
            </a:r>
            <a:r>
              <a:rPr lang="en-US" sz="2400" dirty="0">
                <a:solidFill>
                  <a:srgbClr val="0000FF"/>
                </a:solidFill>
              </a:rPr>
              <a:t>past gradients </a:t>
            </a:r>
            <a:r>
              <a:rPr lang="en-US" sz="2400" dirty="0"/>
              <a:t>for update</a:t>
            </a:r>
          </a:p>
          <a:p>
            <a:pPr>
              <a:spcAft>
                <a:spcPts val="1200"/>
              </a:spcAft>
            </a:pPr>
            <a:r>
              <a:rPr lang="en-US" sz="2400" dirty="0"/>
              <a:t>Maintains a new quantity: ‘</a:t>
            </a:r>
            <a:r>
              <a:rPr lang="en-US" sz="2400" dirty="0">
                <a:solidFill>
                  <a:srgbClr val="0000FF"/>
                </a:solidFill>
              </a:rPr>
              <a:t>velocity</a:t>
            </a:r>
            <a:r>
              <a:rPr lang="en-US" sz="2400" dirty="0"/>
              <a:t>’</a:t>
            </a:r>
          </a:p>
          <a:p>
            <a:pPr>
              <a:spcAft>
                <a:spcPts val="1200"/>
              </a:spcAft>
            </a:pPr>
            <a:r>
              <a:rPr lang="en-US" sz="2400" i="1" dirty="0"/>
              <a:t>Exponentially decaying average</a:t>
            </a:r>
            <a:r>
              <a:rPr lang="en-US" sz="2400" dirty="0"/>
              <a:t> of gradients:</a:t>
            </a:r>
          </a:p>
          <a:p>
            <a:pPr marL="457200" lvl="1" indent="0">
              <a:spcAft>
                <a:spcPts val="1200"/>
              </a:spcAft>
              <a:buNone/>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69</a:t>
            </a:fld>
            <a:endParaRPr lang="en-US"/>
          </a:p>
        </p:txBody>
      </p:sp>
      <p:sp>
        <p:nvSpPr>
          <p:cNvPr id="8" name="Rounded Rectangular Callout 7"/>
          <p:cNvSpPr/>
          <p:nvPr/>
        </p:nvSpPr>
        <p:spPr>
          <a:xfrm>
            <a:off x="5931877" y="5290837"/>
            <a:ext cx="3681047" cy="719477"/>
          </a:xfrm>
          <a:prstGeom prst="wedgeRoundRectCallout">
            <a:avLst>
              <a:gd name="adj1" fmla="val -71958"/>
              <a:gd name="adj2" fmla="val -1218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sp>
        <p:nvSpPr>
          <p:cNvPr id="11" name="TextBox 10"/>
          <p:cNvSpPr txBox="1"/>
          <p:nvPr/>
        </p:nvSpPr>
        <p:spPr>
          <a:xfrm>
            <a:off x="7491179" y="3594211"/>
            <a:ext cx="3220803" cy="461665"/>
          </a:xfrm>
          <a:prstGeom prst="rect">
            <a:avLst/>
          </a:prstGeom>
          <a:noFill/>
        </p:spPr>
        <p:txBody>
          <a:bodyPr wrap="none" rtlCol="0">
            <a:spAutoFit/>
          </a:bodyPr>
          <a:lstStyle/>
          <a:p>
            <a:r>
              <a:rPr lang="en-US" sz="2400" dirty="0"/>
              <a:t>Current gradient update</a:t>
            </a:r>
          </a:p>
        </p:txBody>
      </p:sp>
      <p:cxnSp>
        <p:nvCxnSpPr>
          <p:cNvPr id="13" name="Straight Arrow Connector 12"/>
          <p:cNvCxnSpPr/>
          <p:nvPr/>
        </p:nvCxnSpPr>
        <p:spPr>
          <a:xfrm flipH="1">
            <a:off x="7158801" y="3976032"/>
            <a:ext cx="477033" cy="2911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3484564" y="4082257"/>
          <a:ext cx="4287837" cy="808037"/>
        </p:xfrm>
        <a:graphic>
          <a:graphicData uri="http://schemas.openxmlformats.org/presentationml/2006/ole">
            <mc:AlternateContent xmlns:mc="http://schemas.openxmlformats.org/markup-compatibility/2006">
              <mc:Choice xmlns:v="urn:schemas-microsoft-com:vml" Requires="v">
                <p:oleObj spid="_x0000_s10447" name="Equation" r:id="rId4" imgW="1079500" imgH="203200" progId="Equation.3">
                  <p:embed/>
                </p:oleObj>
              </mc:Choice>
              <mc:Fallback>
                <p:oleObj name="Equation" r:id="rId4" imgW="1079500" imgH="203200" progId="Equation.3">
                  <p:embed/>
                  <p:pic>
                    <p:nvPicPr>
                      <p:cNvPr id="0" name=""/>
                      <p:cNvPicPr/>
                      <p:nvPr/>
                    </p:nvPicPr>
                    <p:blipFill>
                      <a:blip r:embed="rId5"/>
                      <a:stretch>
                        <a:fillRect/>
                      </a:stretch>
                    </p:blipFill>
                    <p:spPr>
                      <a:xfrm>
                        <a:off x="3484564" y="4082257"/>
                        <a:ext cx="4287837" cy="808037"/>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180383" y="5308648"/>
          <a:ext cx="1004414" cy="341928"/>
        </p:xfrm>
        <a:graphic>
          <a:graphicData uri="http://schemas.openxmlformats.org/presentationml/2006/ole">
            <mc:AlternateContent xmlns:mc="http://schemas.openxmlformats.org/markup-compatibility/2006">
              <mc:Choice xmlns:v="urn:schemas-microsoft-com:vml" Requires="v">
                <p:oleObj spid="_x0000_s10448" name="Equation" r:id="rId6" imgW="596900" imgH="203200" progId="Equation.3">
                  <p:embed/>
                </p:oleObj>
              </mc:Choice>
              <mc:Fallback>
                <p:oleObj name="Equation" r:id="rId6" imgW="596900" imgH="203200" progId="Equation.3">
                  <p:embed/>
                  <p:pic>
                    <p:nvPicPr>
                      <p:cNvPr id="0" name=""/>
                      <p:cNvPicPr/>
                      <p:nvPr/>
                    </p:nvPicPr>
                    <p:blipFill>
                      <a:blip r:embed="rId7"/>
                      <a:stretch>
                        <a:fillRect/>
                      </a:stretch>
                    </p:blipFill>
                    <p:spPr>
                      <a:xfrm>
                        <a:off x="6180383" y="5308648"/>
                        <a:ext cx="1004414" cy="3419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C6566F7-845E-B646-9A43-27EFA551E58E}"/>
                  </a:ext>
                </a:extLst>
              </p:cNvPr>
              <p:cNvSpPr txBox="1"/>
              <p:nvPr/>
            </p:nvSpPr>
            <p:spPr>
              <a:xfrm>
                <a:off x="3135543" y="2695588"/>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charset="0"/>
                                </a:rPr>
                              </m:ctrlPr>
                            </m:dPr>
                            <m:e>
                              <m:sSub>
                                <m:sSubPr>
                                  <m:ctrlPr>
                                    <a:rPr lang="en-US" sz="3400" b="0" i="1" smtClean="0">
                                      <a:latin typeface="Cambria Math"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7" name="TextBox 6">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3135543" y="2695588"/>
                <a:ext cx="5661935" cy="126957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7772401" y="1430880"/>
                <a:ext cx="3681047" cy="719477"/>
              </a:xfrm>
              <a:prstGeom prst="wedgeRoundRectCallout">
                <a:avLst>
                  <a:gd name="adj1" fmla="val -86205"/>
                  <a:gd name="adj2" fmla="val 1716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𝑓</m:t>
                    </m:r>
                  </m:oMath>
                </a14:m>
                <a:r>
                  <a:rPr lang="en-US" sz="2000" dirty="0" smtClean="0"/>
                  <a:t>is the Neural Network</a:t>
                </a:r>
                <a:endParaRPr lang="en-US" sz="2000" dirty="0"/>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86205"/>
                  <a:gd name="adj2" fmla="val 171608"/>
                  <a:gd name="adj3" fmla="val 16667"/>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527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p:txBody>
          <a:bodyPr/>
          <a:lstStyle/>
          <a:p>
            <a:r>
              <a:rPr lang="en-US" sz="2400" dirty="0"/>
              <a:t>Compute gradient estimate:</a:t>
            </a:r>
          </a:p>
          <a:p>
            <a:endParaRPr lang="en-US" sz="2400" dirty="0"/>
          </a:p>
          <a:p>
            <a:endParaRPr lang="en-US" sz="2400" dirty="0"/>
          </a:p>
          <a:p>
            <a:r>
              <a:rPr lang="en-US" sz="2400" dirty="0"/>
              <a:t/>
            </a:r>
            <a:br>
              <a:rPr lang="en-US" sz="2400" dirty="0"/>
            </a:br>
            <a:r>
              <a:rPr lang="en-US" sz="2400" dirty="0"/>
              <a:t>Update velocity:</a:t>
            </a:r>
          </a:p>
          <a:p>
            <a:endParaRPr lang="en-US" sz="2400" dirty="0"/>
          </a:p>
          <a:p>
            <a:r>
              <a:rPr lang="en-US" sz="2400" dirty="0"/>
              <a:t>Update parameters:</a:t>
            </a:r>
            <a:endParaRPr lang="en-US" sz="2400" dirty="0">
              <a:latin typeface="Times"/>
              <a:cs typeface="Times"/>
            </a:endParaRPr>
          </a:p>
        </p:txBody>
      </p:sp>
      <p:sp>
        <p:nvSpPr>
          <p:cNvPr id="6" name="Slide Number Placeholder 5"/>
          <p:cNvSpPr>
            <a:spLocks noGrp="1"/>
          </p:cNvSpPr>
          <p:nvPr>
            <p:ph type="sldNum" sz="quarter" idx="12"/>
          </p:nvPr>
        </p:nvSpPr>
        <p:spPr/>
        <p:txBody>
          <a:bodyPr/>
          <a:lstStyle/>
          <a:p>
            <a:fld id="{82BAABBF-CE1E-8A4C-92D8-393D0291D808}" type="slidenum">
              <a:rPr lang="en-US" smtClean="0"/>
              <a:t>70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0CE541A5-5C78-7448-998B-B50C8C9DBEF4}"/>
                  </a:ext>
                </a:extLst>
              </p:cNvPr>
              <p:cNvSpPr txBox="1"/>
              <p:nvPr/>
            </p:nvSpPr>
            <p:spPr>
              <a:xfrm>
                <a:off x="3590890" y="1746920"/>
                <a:ext cx="465883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lumMod val="65000"/>
                              <a:lumOff val="35000"/>
                            </a:schemeClr>
                          </a:solidFill>
                          <a:latin typeface="Cambria Math" panose="02040503050406030204" pitchFamily="18" charset="0"/>
                        </a:rPr>
                        <m:t>𝑔</m:t>
                      </m:r>
                      <m:r>
                        <a:rPr lang="en-CA" sz="2800" b="0" i="1" smtClean="0">
                          <a:solidFill>
                            <a:schemeClr val="tx1">
                              <a:lumMod val="65000"/>
                              <a:lumOff val="35000"/>
                            </a:schemeClr>
                          </a:solidFill>
                          <a:latin typeface="Cambria Math" panose="02040503050406030204" pitchFamily="18" charset="0"/>
                        </a:rPr>
                        <m:t>= </m:t>
                      </m:r>
                      <m:f>
                        <m:fPr>
                          <m:ctrlPr>
                            <a:rPr lang="en-CA" sz="2800" b="0" i="1" smtClean="0">
                              <a:solidFill>
                                <a:schemeClr val="tx1">
                                  <a:lumMod val="65000"/>
                                  <a:lumOff val="35000"/>
                                </a:schemeClr>
                              </a:solidFill>
                              <a:latin typeface="Cambria Math" charset="0"/>
                            </a:rPr>
                          </m:ctrlPr>
                        </m:fPr>
                        <m:num>
                          <m:r>
                            <a:rPr lang="en-CA" sz="2800" b="0" i="1" smtClean="0">
                              <a:solidFill>
                                <a:schemeClr val="tx1">
                                  <a:lumMod val="65000"/>
                                  <a:lumOff val="35000"/>
                                </a:schemeClr>
                              </a:solidFill>
                              <a:latin typeface="Cambria Math" panose="02040503050406030204" pitchFamily="18" charset="0"/>
                            </a:rPr>
                            <m:t>1</m:t>
                          </m:r>
                        </m:num>
                        <m:den>
                          <m:r>
                            <a:rPr lang="en-CA" sz="2800" b="0" i="1" smtClean="0">
                              <a:solidFill>
                                <a:schemeClr val="tx1">
                                  <a:lumMod val="65000"/>
                                  <a:lumOff val="35000"/>
                                </a:schemeClr>
                              </a:solidFill>
                              <a:latin typeface="Cambria Math" panose="02040503050406030204" pitchFamily="18" charset="0"/>
                            </a:rPr>
                            <m:t>𝑚</m:t>
                          </m:r>
                        </m:den>
                      </m:f>
                      <m:nary>
                        <m:naryPr>
                          <m:chr m:val="∑"/>
                          <m:supHide m:val="on"/>
                          <m:ctrlPr>
                            <a:rPr lang="en-CA" sz="2800" b="0" i="1" smtClean="0">
                              <a:solidFill>
                                <a:schemeClr val="tx1">
                                  <a:lumMod val="65000"/>
                                  <a:lumOff val="35000"/>
                                </a:schemeClr>
                              </a:solidFill>
                              <a:latin typeface="Cambria Math" charset="0"/>
                            </a:rPr>
                          </m:ctrlPr>
                        </m:naryPr>
                        <m:sub>
                          <m:r>
                            <m:rPr>
                              <m:brk m:alnAt="7"/>
                            </m:rPr>
                            <a:rPr lang="en-CA" sz="2800" b="0" i="1" smtClean="0">
                              <a:solidFill>
                                <a:schemeClr val="tx1">
                                  <a:lumMod val="65000"/>
                                  <a:lumOff val="35000"/>
                                </a:schemeClr>
                              </a:solidFill>
                              <a:latin typeface="Cambria Math" panose="02040503050406030204" pitchFamily="18" charset="0"/>
                            </a:rPr>
                            <m:t>𝑖</m:t>
                          </m:r>
                        </m:sub>
                        <m:sup/>
                        <m:e>
                          <m:sSub>
                            <m:sSubPr>
                              <m:ctrlPr>
                                <a:rPr lang="en-CA" sz="2800" b="0" i="1" smtClean="0">
                                  <a:solidFill>
                                    <a:schemeClr val="tx1">
                                      <a:lumMod val="65000"/>
                                      <a:lumOff val="35000"/>
                                    </a:schemeClr>
                                  </a:solidFill>
                                  <a:latin typeface="Cambria Math" charset="0"/>
                                </a:rPr>
                              </m:ctrlPr>
                            </m:sSubPr>
                            <m:e>
                              <m:r>
                                <a:rPr lang="en-CA" sz="2800" i="1">
                                  <a:solidFill>
                                    <a:schemeClr val="tx1">
                                      <a:lumMod val="65000"/>
                                      <a:lumOff val="35000"/>
                                    </a:schemeClr>
                                  </a:solidFill>
                                  <a:latin typeface="Cambria Math" panose="02040503050406030204" pitchFamily="18" charset="0"/>
                                  <a:ea typeface="Cambria Math" panose="02040503050406030204" pitchFamily="18" charset="0"/>
                                </a:rPr>
                                <m:t>𝛻</m:t>
                              </m:r>
                            </m:e>
                            <m:sub>
                              <m:r>
                                <a:rPr lang="en-CA" sz="2800" b="0" i="1" smtClean="0">
                                  <a:solidFill>
                                    <a:schemeClr val="tx1">
                                      <a:lumMod val="65000"/>
                                      <a:lumOff val="35000"/>
                                    </a:schemeClr>
                                  </a:solidFill>
                                  <a:latin typeface="Cambria Math" panose="02040503050406030204" pitchFamily="18" charset="0"/>
                                </a:rPr>
                                <m:t>𝑊</m:t>
                              </m:r>
                            </m:sub>
                          </m:sSub>
                          <m:r>
                            <a:rPr lang="en-CA" sz="2800" b="0" i="1" smtClean="0">
                              <a:solidFill>
                                <a:schemeClr val="tx1">
                                  <a:lumMod val="65000"/>
                                  <a:lumOff val="35000"/>
                                </a:schemeClr>
                              </a:solidFill>
                              <a:latin typeface="Cambria Math" panose="02040503050406030204" pitchFamily="18" charset="0"/>
                            </a:rPr>
                            <m:t>𝐿</m:t>
                          </m:r>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𝑓</m:t>
                          </m:r>
                          <m:d>
                            <m:dPr>
                              <m:ctrlPr>
                                <a:rPr lang="en-CA" sz="2800" b="0" i="1" smtClean="0">
                                  <a:solidFill>
                                    <a:schemeClr val="tx1">
                                      <a:lumMod val="65000"/>
                                      <a:lumOff val="35000"/>
                                    </a:schemeClr>
                                  </a:solidFill>
                                  <a:latin typeface="Cambria Math" charset="0"/>
                                </a:rPr>
                              </m:ctrlPr>
                            </m:dPr>
                            <m:e>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𝑥</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𝑊</m:t>
                              </m:r>
                            </m:e>
                          </m:d>
                          <m:r>
                            <a:rPr lang="en-CA"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𝑦</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e>
                      </m:nary>
                    </m:oMath>
                  </m:oMathPara>
                </a14:m>
                <a:endParaRPr lang="en-US" sz="28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xmlns:a14="http://schemas.microsoft.com/office/drawing/2010/main" xmlns="" id="{0CE541A5-5C78-7448-998B-B50C8C9DBEF4}"/>
                  </a:ext>
                </a:extLst>
              </p:cNvPr>
              <p:cNvSpPr txBox="1">
                <a:spLocks noRot="1" noChangeAspect="1" noMove="1" noResize="1" noEditPoints="1" noAdjustHandles="1" noChangeArrowheads="1" noChangeShapeType="1" noTextEdit="1"/>
              </p:cNvSpPr>
              <p:nvPr/>
            </p:nvSpPr>
            <p:spPr>
              <a:xfrm>
                <a:off x="3590890" y="1746920"/>
                <a:ext cx="465883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B19D2C5E-6AF1-D54A-96CE-7FE0EEC9DAA0}"/>
                  </a:ext>
                </a:extLst>
              </p:cNvPr>
              <p:cNvSpPr txBox="1"/>
              <p:nvPr/>
            </p:nvSpPr>
            <p:spPr>
              <a:xfrm>
                <a:off x="5158805" y="4290852"/>
                <a:ext cx="16762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m:t>
                      </m:r>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 </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𝜈</m:t>
                      </m:r>
                    </m:oMath>
                  </m:oMathPara>
                </a14:m>
                <a:endParaRPr lang="en-US" sz="2400"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xmlns:a14="http://schemas.microsoft.com/office/drawing/2010/main" xmlns="" id="{B19D2C5E-6AF1-D54A-96CE-7FE0EEC9DAA0}"/>
                  </a:ext>
                </a:extLst>
              </p:cNvPr>
              <p:cNvSpPr txBox="1">
                <a:spLocks noRot="1" noChangeAspect="1" noMove="1" noResize="1" noEditPoints="1" noAdjustHandles="1" noChangeArrowheads="1" noChangeShapeType="1" noTextEdit="1"/>
              </p:cNvSpPr>
              <p:nvPr/>
            </p:nvSpPr>
            <p:spPr>
              <a:xfrm>
                <a:off x="5158805" y="4290852"/>
                <a:ext cx="1676228" cy="369332"/>
              </a:xfrm>
              <a:prstGeom prst="rect">
                <a:avLst/>
              </a:prstGeom>
              <a:blipFill rotWithShape="0">
                <a:blip r:embed="rId4"/>
                <a:stretch>
                  <a:fillRect l="-3636" t="-143333" r="-1455"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11906" y="3146181"/>
                <a:ext cx="19700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65000"/>
                              <a:lumOff val="35000"/>
                            </a:schemeClr>
                          </a:solidFill>
                          <a:latin typeface="Cambria Math" charset="0"/>
                        </a:rPr>
                        <m:t>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𝛼𝜈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𝜖</m:t>
                      </m:r>
                      <m:r>
                        <a:rPr lang="en-US" sz="2800" b="0" i="1" smtClean="0">
                          <a:solidFill>
                            <a:schemeClr val="tx1">
                              <a:lumMod val="65000"/>
                              <a:lumOff val="35000"/>
                            </a:schemeClr>
                          </a:solidFill>
                          <a:latin typeface="Cambria Math" charset="0"/>
                        </a:rPr>
                        <m:t>𝑔</m:t>
                      </m:r>
                    </m:oMath>
                  </m:oMathPara>
                </a14:m>
                <a:endParaRPr lang="en-US" sz="2800" dirty="0">
                  <a:solidFill>
                    <a:schemeClr val="tx1">
                      <a:lumMod val="65000"/>
                      <a:lumOff val="3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11906" y="3146181"/>
                <a:ext cx="1970026"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699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Slide Number Placeholder 2"/>
          <p:cNvSpPr>
            <a:spLocks noGrp="1"/>
          </p:cNvSpPr>
          <p:nvPr>
            <p:ph type="sldNum" sz="quarter" idx="12"/>
          </p:nvPr>
        </p:nvSpPr>
        <p:spPr/>
        <p:txBody>
          <a:bodyPr/>
          <a:lstStyle/>
          <a:p>
            <a:fld id="{82BAABBF-CE1E-8A4C-92D8-393D0291D808}" type="slidenum">
              <a:rPr lang="en-US" smtClean="0"/>
              <a:t>71</a:t>
            </a:fld>
            <a:endParaRPr lang="en-US"/>
          </a:p>
        </p:txBody>
      </p:sp>
      <p:cxnSp>
        <p:nvCxnSpPr>
          <p:cNvPr id="6" name="Straight Arrow Connector 5"/>
          <p:cNvCxnSpPr/>
          <p:nvPr/>
        </p:nvCxnSpPr>
        <p:spPr>
          <a:xfrm>
            <a:off x="4708768" y="1992923"/>
            <a:ext cx="1100992" cy="390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81200" y="1602154"/>
            <a:ext cx="2864338" cy="1938992"/>
          </a:xfrm>
          <a:prstGeom prst="rect">
            <a:avLst/>
          </a:prstGeom>
          <a:noFill/>
        </p:spPr>
        <p:txBody>
          <a:bodyPr wrap="square" rtlCol="0">
            <a:spAutoFit/>
          </a:bodyPr>
          <a:lstStyle/>
          <a:p>
            <a:r>
              <a:rPr lang="en-US" sz="2400" i="1" dirty="0"/>
              <a:t>Damped oscillations:</a:t>
            </a:r>
          </a:p>
          <a:p>
            <a:r>
              <a:rPr lang="en-US" sz="2400" dirty="0"/>
              <a:t>gradients in opposite directions get cancelled out</a:t>
            </a:r>
          </a:p>
          <a:p>
            <a:endParaRPr lang="en-US" sz="2400" dirty="0"/>
          </a:p>
        </p:txBody>
      </p:sp>
      <p:sp>
        <p:nvSpPr>
          <p:cNvPr id="9" name="TextBox 8"/>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0" name="Picture 9"/>
          <p:cNvPicPr>
            <a:picLocks noChangeAspect="1"/>
          </p:cNvPicPr>
          <p:nvPr/>
        </p:nvPicPr>
        <p:blipFill>
          <a:blip r:embed="rId3"/>
          <a:stretch>
            <a:fillRect/>
          </a:stretch>
        </p:blipFill>
        <p:spPr>
          <a:xfrm>
            <a:off x="4689230" y="1602154"/>
            <a:ext cx="5054600" cy="48133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D2543BFF-F59B-1044-A5CD-3F7FFBDF09D3}"/>
                  </a:ext>
                </a:extLst>
              </p:cNvPr>
              <p:cNvSpPr txBox="1"/>
              <p:nvPr/>
            </p:nvSpPr>
            <p:spPr>
              <a:xfrm>
                <a:off x="6979793" y="1263600"/>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12" name="TextBox 11">
                <a:extLst>
                  <a:ext uri="{FF2B5EF4-FFF2-40B4-BE49-F238E27FC236}">
                    <a16:creationId xmlns:a16="http://schemas.microsoft.com/office/drawing/2014/main" id="{D2543BFF-F59B-1044-A5CD-3F7FFBDF09D3}"/>
                  </a:ext>
                </a:extLst>
              </p:cNvPr>
              <p:cNvSpPr txBox="1">
                <a:spLocks noRot="1" noChangeAspect="1" noMove="1" noResize="1" noEditPoints="1" noAdjustHandles="1" noChangeArrowheads="1" noChangeShapeType="1" noTextEdit="1"/>
              </p:cNvSpPr>
              <p:nvPr/>
            </p:nvSpPr>
            <p:spPr>
              <a:xfrm>
                <a:off x="6979793" y="1263600"/>
                <a:ext cx="733342" cy="338554"/>
              </a:xfrm>
              <a:prstGeom prst="rect">
                <a:avLst/>
              </a:prstGeom>
              <a:blipFill>
                <a:blip r:embed="rId4"/>
                <a:stretch>
                  <a:fillRect l="-8621" r="-13793" b="-35714"/>
                </a:stretch>
              </a:blipFill>
            </p:spPr>
            <p:txBody>
              <a:bodyPr/>
              <a:lstStyle/>
              <a:p>
                <a:r>
                  <a:rPr lang="en-US">
                    <a:noFill/>
                  </a:rPr>
                  <a:t> </a:t>
                </a:r>
              </a:p>
            </p:txBody>
          </p:sp>
        </mc:Fallback>
      </mc:AlternateContent>
    </p:spTree>
    <p:extLst>
      <p:ext uri="{BB962C8B-B14F-4D97-AF65-F5344CB8AC3E}">
        <p14:creationId xmlns:p14="http://schemas.microsoft.com/office/powerpoint/2010/main" val="1111901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Momentum</a:t>
            </a:r>
          </a:p>
        </p:txBody>
      </p:sp>
      <p:sp>
        <p:nvSpPr>
          <p:cNvPr id="3" name="Content Placeholder 2"/>
          <p:cNvSpPr>
            <a:spLocks noGrp="1"/>
          </p:cNvSpPr>
          <p:nvPr>
            <p:ph idx="1"/>
          </p:nvPr>
        </p:nvSpPr>
        <p:spPr/>
        <p:txBody>
          <a:bodyPr/>
          <a:lstStyle/>
          <a:p>
            <a:r>
              <a:rPr lang="en-US" sz="2400" dirty="0"/>
              <a:t>Apply an </a:t>
            </a:r>
            <a:r>
              <a:rPr lang="en-US" sz="2400" dirty="0">
                <a:solidFill>
                  <a:srgbClr val="0000FF"/>
                </a:solidFill>
              </a:rPr>
              <a:t>interim</a:t>
            </a:r>
            <a:r>
              <a:rPr lang="en-US" sz="2400" dirty="0"/>
              <a:t> update:</a:t>
            </a:r>
          </a:p>
          <a:p>
            <a:endParaRPr lang="en-US" sz="2400" dirty="0"/>
          </a:p>
          <a:p>
            <a:r>
              <a:rPr lang="en-US" sz="2400" dirty="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72</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1" name="Object 10"/>
          <p:cNvGraphicFramePr>
            <a:graphicFrameLocks noChangeAspect="1"/>
          </p:cNvGraphicFramePr>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13532" name="Equation" r:id="rId4" imgW="698500" imgH="165100" progId="Equation.3">
                  <p:embed/>
                </p:oleObj>
              </mc:Choice>
              <mc:Fallback>
                <p:oleObj name="Equation" r:id="rId4" imgW="698500" imgH="165100" progId="Equation.3">
                  <p:embed/>
                  <p:pic>
                    <p:nvPicPr>
                      <p:cNvPr id="0" name=""/>
                      <p:cNvPicPr/>
                      <p:nvPr/>
                    </p:nvPicPr>
                    <p:blipFill>
                      <a:blip r:embed="rId5"/>
                      <a:stretch>
                        <a:fillRect/>
                      </a:stretch>
                    </p:blipFill>
                    <p:spPr>
                      <a:xfrm>
                        <a:off x="5019921" y="4338856"/>
                        <a:ext cx="1677987" cy="396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C8C0FADA-429E-724C-BE7A-C7154D0950BD}"/>
                  </a:ext>
                </a:extLst>
              </p:cNvPr>
              <p:cNvSpPr txBox="1"/>
              <p:nvPr/>
            </p:nvSpPr>
            <p:spPr>
              <a:xfrm>
                <a:off x="5035883" y="1700263"/>
                <a:ext cx="1676228"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charset="0"/>
                            </a:rPr>
                          </m:ctrlPr>
                        </m:accPr>
                        <m:e>
                          <m:r>
                            <a:rPr lang="en-CA" sz="2400" i="1">
                              <a:latin typeface="Cambria Math" panose="02040503050406030204" pitchFamily="18" charset="0"/>
                            </a:rPr>
                            <m:t>𝑊</m:t>
                          </m:r>
                        </m:e>
                      </m:acc>
                      <m:r>
                        <a:rPr lang="en-CA" sz="2400" b="0" i="1" smtClean="0">
                          <a:latin typeface="Cambria Math" panose="02040503050406030204" pitchFamily="18" charset="0"/>
                        </a:rPr>
                        <m:t>=</m:t>
                      </m:r>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𝜈</m:t>
                      </m:r>
                    </m:oMath>
                  </m:oMathPara>
                </a14:m>
                <a:endParaRPr lang="en-US" sz="2400" dirty="0"/>
              </a:p>
            </p:txBody>
          </p:sp>
        </mc:Choice>
        <mc:Fallback xmlns="">
          <p:sp>
            <p:nvSpPr>
              <p:cNvPr id="14" name="TextBox 13">
                <a:extLst>
                  <a:ext uri="{FF2B5EF4-FFF2-40B4-BE49-F238E27FC236}">
                    <a16:creationId xmlns:a16="http://schemas.microsoft.com/office/drawing/2014/main" id="{C8C0FADA-429E-724C-BE7A-C7154D0950BD}"/>
                  </a:ext>
                </a:extLst>
              </p:cNvPr>
              <p:cNvSpPr txBox="1">
                <a:spLocks noRot="1" noChangeAspect="1" noMove="1" noResize="1" noEditPoints="1" noAdjustHandles="1" noChangeArrowheads="1" noChangeShapeType="1" noTextEdit="1"/>
              </p:cNvSpPr>
              <p:nvPr/>
            </p:nvSpPr>
            <p:spPr>
              <a:xfrm>
                <a:off x="5035883" y="1700263"/>
                <a:ext cx="1676228" cy="378502"/>
              </a:xfrm>
              <a:prstGeom prst="rect">
                <a:avLst/>
              </a:prstGeom>
              <a:blipFill>
                <a:blip r:embed="rId6"/>
                <a:stretch>
                  <a:fillRect l="-3759" t="-12903" r="-7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583E483B-D0C8-AA4D-8773-7A00F7F7BAA2}"/>
                  </a:ext>
                </a:extLst>
              </p:cNvPr>
              <p:cNvSpPr txBox="1"/>
              <p:nvPr/>
            </p:nvSpPr>
            <p:spPr>
              <a:xfrm>
                <a:off x="3590891" y="2906228"/>
                <a:ext cx="44967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𝑔</m:t>
                      </m:r>
                      <m:r>
                        <a:rPr lang="en-CA" sz="2800" b="0" i="1" smtClean="0">
                          <a:latin typeface="Cambria Math" panose="02040503050406030204" pitchFamily="18" charset="0"/>
                        </a:rPr>
                        <m:t>= </m:t>
                      </m:r>
                      <m:f>
                        <m:fPr>
                          <m:ctrlPr>
                            <a:rPr lang="en-CA" sz="2800" b="0" i="1" smtClean="0">
                              <a:latin typeface="Cambria Math"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nary>
                        <m:naryPr>
                          <m:chr m:val="∑"/>
                          <m:supHide m:val="on"/>
                          <m:ctrlPr>
                            <a:rPr lang="en-CA" sz="2800" b="0" i="1" smtClean="0">
                              <a:latin typeface="Cambria Math" charset="0"/>
                            </a:rPr>
                          </m:ctrlPr>
                        </m:naryPr>
                        <m:sub>
                          <m:r>
                            <m:rPr>
                              <m:brk m:alnAt="7"/>
                            </m:rPr>
                            <a:rPr lang="en-CA" sz="2800" b="0" i="1" smtClean="0">
                              <a:latin typeface="Cambria Math" panose="02040503050406030204" pitchFamily="18" charset="0"/>
                            </a:rPr>
                            <m:t>𝑖</m:t>
                          </m:r>
                        </m:sub>
                        <m:sup/>
                        <m:e>
                          <m:sSub>
                            <m:sSubPr>
                              <m:ctrlPr>
                                <a:rPr lang="en-CA" sz="2800" b="0" i="1" smtClean="0">
                                  <a:latin typeface="Cambria Math" charset="0"/>
                                </a:rPr>
                              </m:ctrlPr>
                            </m:sSubPr>
                            <m:e>
                              <m:r>
                                <a:rPr lang="en-CA" sz="2800" i="1">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𝑊</m:t>
                              </m:r>
                            </m:sub>
                          </m:sSub>
                          <m:r>
                            <a:rPr lang="en-CA" sz="2800" b="0" i="1" smtClean="0">
                              <a:latin typeface="Cambria Math" panose="02040503050406030204" pitchFamily="18" charset="0"/>
                            </a:rPr>
                            <m:t>𝐿</m:t>
                          </m:r>
                          <m:r>
                            <a:rPr lang="en-CA" sz="2800" b="0" i="1" smtClean="0">
                              <a:latin typeface="Cambria Math" panose="02040503050406030204" pitchFamily="18" charset="0"/>
                            </a:rPr>
                            <m:t>(</m:t>
                          </m:r>
                          <m:r>
                            <a:rPr lang="en-CA" sz="2800" b="0" i="1" smtClean="0">
                              <a:latin typeface="Cambria Math" panose="02040503050406030204" pitchFamily="18" charset="0"/>
                            </a:rPr>
                            <m:t>𝑓</m:t>
                          </m:r>
                          <m:d>
                            <m:dPr>
                              <m:ctrlPr>
                                <a:rPr lang="en-CA"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𝑖</m:t>
                                  </m:r>
                                </m:sub>
                              </m:sSub>
                              <m:r>
                                <a:rPr lang="en-CA" sz="2800" b="0" i="1" smtClean="0">
                                  <a:latin typeface="Cambria Math" panose="02040503050406030204" pitchFamily="18" charset="0"/>
                                </a:rPr>
                                <m:t>;</m:t>
                              </m:r>
                              <m:acc>
                                <m:accPr>
                                  <m:chr m:val="̃"/>
                                  <m:ctrlPr>
                                    <a:rPr lang="en-CA" sz="2800" b="0" i="1" smtClean="0">
                                      <a:latin typeface="Cambria Math" charset="0"/>
                                    </a:rPr>
                                  </m:ctrlPr>
                                </m:accPr>
                                <m:e>
                                  <m:r>
                                    <a:rPr lang="en-US" sz="2800" b="0" i="1" smtClean="0">
                                      <a:latin typeface="Cambria Math" charset="0"/>
                                    </a:rPr>
                                    <m:t>𝑊</m:t>
                                  </m:r>
                                </m:e>
                              </m:acc>
                            </m:e>
                          </m:d>
                          <m:r>
                            <a:rPr lang="en-CA" sz="2800" b="0" i="1" smtClean="0">
                              <a:latin typeface="Cambria Math" panose="02040503050406030204" pitchFamily="18" charset="0"/>
                            </a:rPr>
                            <m:t>, </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𝑖</m:t>
                              </m:r>
                            </m:sub>
                          </m:sSub>
                          <m:r>
                            <a:rPr lang="en-CA" sz="2800" b="0" i="1" smtClean="0">
                              <a:latin typeface="Cambria Math" panose="02040503050406030204" pitchFamily="18" charset="0"/>
                            </a:rPr>
                            <m:t>)</m:t>
                          </m:r>
                        </m:e>
                      </m:nary>
                    </m:oMath>
                  </m:oMathPara>
                </a14:m>
                <a:endParaRPr lang="en-US" sz="2800" dirty="0"/>
              </a:p>
            </p:txBody>
          </p:sp>
        </mc:Choice>
        <mc:Fallback xmlns="">
          <p:sp>
            <p:nvSpPr>
              <p:cNvPr id="15" name="TextBox 14">
                <a:extLst>
                  <a:ext uri="{FF2B5EF4-FFF2-40B4-BE49-F238E27FC236}">
                    <a16:creationId xmlns="" xmlns:a16="http://schemas.microsoft.com/office/drawing/2014/main" xmlns:a14="http://schemas.microsoft.com/office/drawing/2010/main" id="{583E483B-D0C8-AA4D-8773-7A00F7F7BAA2}"/>
                  </a:ext>
                </a:extLst>
              </p:cNvPr>
              <p:cNvSpPr txBox="1">
                <a:spLocks noRot="1" noChangeAspect="1" noMove="1" noResize="1" noEditPoints="1" noAdjustHandles="1" noChangeArrowheads="1" noChangeShapeType="1" noTextEdit="1"/>
              </p:cNvSpPr>
              <p:nvPr/>
            </p:nvSpPr>
            <p:spPr>
              <a:xfrm>
                <a:off x="3590891" y="2906228"/>
                <a:ext cx="4496744" cy="1045543"/>
              </a:xfrm>
              <a:prstGeom prst="rect">
                <a:avLst/>
              </a:prstGeom>
              <a:blipFill rotWithShape="0">
                <a:blip r:embed="rId7"/>
                <a:stretch>
                  <a:fillRect/>
                </a:stretch>
              </a:blipFill>
            </p:spPr>
            <p:txBody>
              <a:bodyPr/>
              <a:lstStyle/>
              <a:p>
                <a:r>
                  <a:rPr lang="en-US">
                    <a:noFill/>
                  </a:rPr>
                  <a:t> </a:t>
                </a:r>
              </a:p>
            </p:txBody>
          </p:sp>
        </mc:Fallback>
      </mc:AlternateContent>
      <p:pic>
        <p:nvPicPr>
          <p:cNvPr id="6" name="Picture 5">
            <a:extLst>
              <a:ext uri="{FF2B5EF4-FFF2-40B4-BE49-F238E27FC236}">
                <a16:creationId xmlns="" xmlns:a16="http://schemas.microsoft.com/office/drawing/2014/main" id="{0D8B7003-5E87-7E46-8A5F-F07041104381}"/>
              </a:ext>
            </a:extLst>
          </p:cNvPr>
          <p:cNvPicPr>
            <a:picLocks noChangeAspect="1"/>
          </p:cNvPicPr>
          <p:nvPr/>
        </p:nvPicPr>
        <p:blipFill>
          <a:blip r:embed="rId8"/>
          <a:stretch>
            <a:fillRect/>
          </a:stretch>
        </p:blipFill>
        <p:spPr>
          <a:xfrm>
            <a:off x="5019920" y="5122816"/>
            <a:ext cx="1677987" cy="252600"/>
          </a:xfrm>
          <a:prstGeom prst="rect">
            <a:avLst/>
          </a:prstGeom>
        </p:spPr>
      </p:pic>
    </p:spTree>
    <p:extLst>
      <p:ext uri="{BB962C8B-B14F-4D97-AF65-F5344CB8AC3E}">
        <p14:creationId xmlns:p14="http://schemas.microsoft.com/office/powerpoint/2010/main" val="10930902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73</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83399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solidFill>
                  <a:schemeClr val="accent1"/>
                </a:solidFill>
              </a:rPr>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74</a:t>
            </a:fld>
            <a:endParaRPr lang="en-US"/>
          </a:p>
        </p:txBody>
      </p:sp>
    </p:spTree>
    <p:extLst>
      <p:ext uri="{BB962C8B-B14F-4D97-AF65-F5344CB8AC3E}">
        <p14:creationId xmlns:p14="http://schemas.microsoft.com/office/powerpoint/2010/main" val="4335987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75</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spTree>
    <p:extLst>
      <p:ext uri="{BB962C8B-B14F-4D97-AF65-F5344CB8AC3E}">
        <p14:creationId xmlns:p14="http://schemas.microsoft.com/office/powerpoint/2010/main" val="5411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a:t>Accumulate squared gradients:</a:t>
            </a:r>
            <a:br>
              <a:rPr lang="en-US" sz="2400" dirty="0"/>
            </a:br>
            <a:r>
              <a:rPr lang="en-US" sz="2400" dirty="0"/>
              <a:t/>
            </a:r>
            <a:br>
              <a:rPr lang="en-US" sz="2400" dirty="0"/>
            </a:br>
            <a:endParaRPr lang="en-US" sz="2400" dirty="0"/>
          </a:p>
          <a:p>
            <a:pPr marL="342900" indent="-342900">
              <a:buFont typeface="Arial" charset="0"/>
              <a:buChar char="•"/>
            </a:pPr>
            <a:r>
              <a:rPr lang="en-US" sz="2400" dirty="0"/>
              <a:t>Update each parameter:</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Greater progress along gently sloped directions</a:t>
            </a:r>
          </a:p>
          <a:p>
            <a:pPr marL="342900" indent="-342900">
              <a:buFont typeface="Arial" charset="0"/>
              <a:buChar char="•"/>
            </a:pPr>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76</a:t>
            </a:fld>
            <a:endParaRPr lang="en-US"/>
          </a:p>
        </p:txBody>
      </p:sp>
      <p:graphicFrame>
        <p:nvGraphicFramePr>
          <p:cNvPr id="10" name="Object 9"/>
          <p:cNvGraphicFramePr>
            <a:graphicFrameLocks noChangeAspect="1"/>
          </p:cNvGraphicFramePr>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15493"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086971" y="1665381"/>
                        <a:ext cx="1657350" cy="654050"/>
                      </a:xfrm>
                      <a:prstGeom prst="rect">
                        <a:avLst/>
                      </a:prstGeom>
                    </p:spPr>
                  </p:pic>
                </p:oleObj>
              </mc:Fallback>
            </mc:AlternateContent>
          </a:graphicData>
        </a:graphic>
      </p:graphicFrame>
      <p:pic>
        <p:nvPicPr>
          <p:cNvPr id="5" name="Picture 4">
            <a:extLst>
              <a:ext uri="{FF2B5EF4-FFF2-40B4-BE49-F238E27FC236}">
                <a16:creationId xmlns="" xmlns:a16="http://schemas.microsoft.com/office/drawing/2014/main" id="{BB594D08-05D3-AA45-A66C-56479E3029FA}"/>
              </a:ext>
            </a:extLst>
          </p:cNvPr>
          <p:cNvPicPr>
            <a:picLocks noChangeAspect="1"/>
          </p:cNvPicPr>
          <p:nvPr/>
        </p:nvPicPr>
        <p:blipFill>
          <a:blip r:embed="rId6"/>
          <a:stretch>
            <a:fillRect/>
          </a:stretch>
        </p:blipFill>
        <p:spPr>
          <a:xfrm>
            <a:off x="3860460" y="3104261"/>
            <a:ext cx="3324825" cy="752044"/>
          </a:xfrm>
          <a:prstGeom prst="rect">
            <a:avLst/>
          </a:prstGeom>
        </p:spPr>
      </p:pic>
      <mc:AlternateContent xmlns:mc="http://schemas.openxmlformats.org/markup-compatibility/2006" xmlns:a14="http://schemas.microsoft.com/office/drawing/2010/main">
        <mc:Choice Requires="a14">
          <p:sp>
            <p:nvSpPr>
              <p:cNvPr id="12" name="Rounded Rectangular Callout 11"/>
              <p:cNvSpPr/>
              <p:nvPr/>
            </p:nvSpPr>
            <p:spPr>
              <a:xfrm>
                <a:off x="7772401" y="1430880"/>
                <a:ext cx="3681047" cy="719477"/>
              </a:xfrm>
              <a:prstGeom prst="wedgeRoundRectCallout">
                <a:avLst>
                  <a:gd name="adj1" fmla="val -76707"/>
                  <a:gd name="adj2" fmla="val 4638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𝑔</m:t>
                    </m:r>
                    <m:r>
                      <a:rPr lang="en-US" sz="2000" b="0" i="1" smtClean="0">
                        <a:latin typeface="Cambria Math" charset="0"/>
                      </a:rPr>
                      <m:t> </m:t>
                    </m:r>
                  </m:oMath>
                </a14:m>
                <a:r>
                  <a:rPr lang="en-US" sz="2000" dirty="0" smtClean="0"/>
                  <a:t>is the gradient</a:t>
                </a:r>
                <a:endParaRPr lang="en-US" sz="2000" dirty="0"/>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76707"/>
                  <a:gd name="adj2" fmla="val 46385"/>
                  <a:gd name="adj3" fmla="val 16667"/>
                </a:avLst>
              </a:prstGeom>
              <a:blipFill rotWithShape="0">
                <a:blip r:embed="rId7"/>
                <a:stretch>
                  <a:fillRect/>
                </a:stretch>
              </a:blipFill>
            </p:spPr>
            <p:txBody>
              <a:bodyPr/>
              <a:lstStyle/>
              <a:p>
                <a:r>
                  <a:rPr lang="en-US">
                    <a:noFill/>
                  </a:rPr>
                  <a:t> </a:t>
                </a:r>
              </a:p>
            </p:txBody>
          </p:sp>
        </mc:Fallback>
      </mc:AlternateContent>
      <p:sp>
        <p:nvSpPr>
          <p:cNvPr id="13" name="Rounded Rectangular Callout 12"/>
          <p:cNvSpPr/>
          <p:nvPr/>
        </p:nvSpPr>
        <p:spPr>
          <a:xfrm>
            <a:off x="8032111" y="3856305"/>
            <a:ext cx="3681047" cy="719477"/>
          </a:xfrm>
          <a:prstGeom prst="wedgeRoundRectCallout">
            <a:avLst>
              <a:gd name="adj1" fmla="val -81456"/>
              <a:gd name="adj2" fmla="val -52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rgbClr val="0000FF"/>
                </a:solidFill>
              </a:rPr>
              <a:t>Inversely proportional to cumulative squared gradient</a:t>
            </a:r>
          </a:p>
        </p:txBody>
      </p:sp>
    </p:spTree>
    <p:extLst>
      <p:ext uri="{BB962C8B-B14F-4D97-AF65-F5344CB8AC3E}">
        <p14:creationId xmlns:p14="http://schemas.microsoft.com/office/powerpoint/2010/main" val="860598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a:t>For non-convex problems, </a:t>
            </a:r>
            <a:r>
              <a:rPr lang="en-US" sz="2400" dirty="0" err="1"/>
              <a:t>AdaGrad</a:t>
            </a:r>
            <a:r>
              <a:rPr lang="en-US" sz="2400" dirty="0"/>
              <a:t> can prematurely decrease learning rate</a:t>
            </a:r>
          </a:p>
          <a:p>
            <a:pPr marL="342900" indent="-342900">
              <a:buFont typeface="Arial" charset="0"/>
              <a:buChar char="•"/>
            </a:pPr>
            <a:r>
              <a:rPr lang="en-US" sz="2400" dirty="0"/>
              <a:t>Use </a:t>
            </a:r>
            <a:r>
              <a:rPr lang="en-US" sz="2400" dirty="0">
                <a:solidFill>
                  <a:srgbClr val="0000FF"/>
                </a:solidFill>
              </a:rPr>
              <a:t>exponentially weighted average </a:t>
            </a:r>
            <a:r>
              <a:rPr lang="en-US" sz="2400" dirty="0"/>
              <a:t>for gradient accumulation</a:t>
            </a:r>
          </a:p>
        </p:txBody>
      </p:sp>
      <p:sp>
        <p:nvSpPr>
          <p:cNvPr id="6" name="Slide Number Placeholder 5"/>
          <p:cNvSpPr>
            <a:spLocks noGrp="1"/>
          </p:cNvSpPr>
          <p:nvPr>
            <p:ph type="sldNum" sz="quarter" idx="12"/>
          </p:nvPr>
        </p:nvSpPr>
        <p:spPr/>
        <p:txBody>
          <a:bodyPr/>
          <a:lstStyle/>
          <a:p>
            <a:fld id="{82BAABBF-CE1E-8A4C-92D8-393D0291D808}" type="slidenum">
              <a:rPr lang="en-US" smtClean="0"/>
              <a:t>77</a:t>
            </a:fld>
            <a:endParaRPr lang="en-US"/>
          </a:p>
        </p:txBody>
      </p:sp>
      <p:graphicFrame>
        <p:nvGraphicFramePr>
          <p:cNvPr id="7" name="Object 6"/>
          <p:cNvGraphicFramePr>
            <a:graphicFrameLocks noChangeAspect="1"/>
          </p:cNvGraphicFramePr>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16518" name="Equation" r:id="rId4" imgW="1079500" imgH="241300" progId="Equation.3">
                  <p:embed/>
                </p:oleObj>
              </mc:Choice>
              <mc:Fallback>
                <p:oleObj name="Equation" r:id="rId4" imgW="1079500" imgH="241300" progId="Equation.3">
                  <p:embed/>
                  <p:pic>
                    <p:nvPicPr>
                      <p:cNvPr id="0" name=""/>
                      <p:cNvPicPr/>
                      <p:nvPr/>
                    </p:nvPicPr>
                    <p:blipFill>
                      <a:blip r:embed="rId5"/>
                      <a:stretch>
                        <a:fillRect/>
                      </a:stretch>
                    </p:blipFill>
                    <p:spPr>
                      <a:xfrm>
                        <a:off x="4630737" y="2771775"/>
                        <a:ext cx="2930525" cy="657225"/>
                      </a:xfrm>
                      <a:prstGeom prst="rect">
                        <a:avLst/>
                      </a:prstGeom>
                    </p:spPr>
                  </p:pic>
                </p:oleObj>
              </mc:Fallback>
            </mc:AlternateContent>
          </a:graphicData>
        </a:graphic>
      </p:graphicFrame>
      <p:pic>
        <p:nvPicPr>
          <p:cNvPr id="9" name="Picture 8">
            <a:extLst>
              <a:ext uri="{FF2B5EF4-FFF2-40B4-BE49-F238E27FC236}">
                <a16:creationId xmlns="" xmlns:a16="http://schemas.microsoft.com/office/drawing/2014/main" id="{D001B6C8-8989-4445-808E-4774B0C2CB5F}"/>
              </a:ext>
            </a:extLst>
          </p:cNvPr>
          <p:cNvPicPr>
            <a:picLocks noChangeAspect="1"/>
          </p:cNvPicPr>
          <p:nvPr/>
        </p:nvPicPr>
        <p:blipFill>
          <a:blip r:embed="rId6"/>
          <a:stretch>
            <a:fillRect/>
          </a:stretch>
        </p:blipFill>
        <p:spPr>
          <a:xfrm>
            <a:off x="4433586" y="3899355"/>
            <a:ext cx="3324825" cy="752044"/>
          </a:xfrm>
          <a:prstGeom prst="rect">
            <a:avLst/>
          </a:prstGeom>
        </p:spPr>
      </p:pic>
    </p:spTree>
    <p:extLst>
      <p:ext uri="{BB962C8B-B14F-4D97-AF65-F5344CB8AC3E}">
        <p14:creationId xmlns:p14="http://schemas.microsoft.com/office/powerpoint/2010/main" val="806182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p:sp>
        <p:nvSpPr>
          <p:cNvPr id="3" name="Content Placeholder 2"/>
          <p:cNvSpPr>
            <a:spLocks noGrp="1"/>
          </p:cNvSpPr>
          <p:nvPr>
            <p:ph idx="1"/>
          </p:nvPr>
        </p:nvSpPr>
        <p:spPr/>
        <p:txBody>
          <a:bodyPr/>
          <a:lstStyle/>
          <a:p>
            <a:pPr marL="342900" indent="-342900">
              <a:buFont typeface="Arial" charset="0"/>
              <a:buChar char="•"/>
            </a:pPr>
            <a:r>
              <a:rPr lang="en-US" sz="2400" dirty="0" err="1">
                <a:solidFill>
                  <a:srgbClr val="0000FF"/>
                </a:solidFill>
              </a:rPr>
              <a:t>RMSProp</a:t>
            </a:r>
            <a:r>
              <a:rPr lang="en-US" sz="2400" dirty="0">
                <a:solidFill>
                  <a:srgbClr val="0000FF"/>
                </a:solidFill>
              </a:rPr>
              <a:t> + Momentum</a:t>
            </a:r>
          </a:p>
          <a:p>
            <a:pPr marL="342900" indent="-342900">
              <a:buFont typeface="Arial" charset="0"/>
              <a:buChar char="•"/>
            </a:pPr>
            <a:r>
              <a:rPr lang="en-US" sz="2400" dirty="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a:solidFill>
                  <a:srgbClr val="000000"/>
                </a:solidFill>
              </a:rPr>
              <a:t>Update parameters:</a:t>
            </a:r>
          </a:p>
        </p:txBody>
      </p:sp>
      <p:sp>
        <p:nvSpPr>
          <p:cNvPr id="9" name="Slide Number Placeholder 8"/>
          <p:cNvSpPr>
            <a:spLocks noGrp="1"/>
          </p:cNvSpPr>
          <p:nvPr>
            <p:ph type="sldNum" sz="quarter" idx="12"/>
          </p:nvPr>
        </p:nvSpPr>
        <p:spPr/>
        <p:txBody>
          <a:bodyPr/>
          <a:lstStyle/>
          <a:p>
            <a:fld id="{82BAABBF-CE1E-8A4C-92D8-393D0291D808}" type="slidenum">
              <a:rPr lang="en-US" smtClean="0"/>
              <a:t>78</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17623" name="Equation" r:id="rId4" imgW="1168400" imgH="215900" progId="Equation.3">
                  <p:embed/>
                </p:oleObj>
              </mc:Choice>
              <mc:Fallback>
                <p:oleObj name="Equation" r:id="rId4" imgW="1168400" imgH="215900" progId="Equation.3">
                  <p:embed/>
                  <p:pic>
                    <p:nvPicPr>
                      <p:cNvPr id="0" name=""/>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17624" name="Equation" r:id="rId6" imgW="1168400" imgH="241300" progId="Equation.3">
                  <p:embed/>
                </p:oleObj>
              </mc:Choice>
              <mc:Fallback>
                <p:oleObj name="Equation" r:id="rId6" imgW="1168400" imgH="241300" progId="Equation.3">
                  <p:embed/>
                  <p:pic>
                    <p:nvPicPr>
                      <p:cNvPr id="0" name=""/>
                      <p:cNvPicPr/>
                      <p:nvPr/>
                    </p:nvPicPr>
                    <p:blipFill>
                      <a:blip r:embed="rId7"/>
                      <a:stretch>
                        <a:fillRect/>
                      </a:stretch>
                    </p:blipFill>
                    <p:spPr>
                      <a:xfrm>
                        <a:off x="4628528" y="3433990"/>
                        <a:ext cx="3173413" cy="655637"/>
                      </a:xfrm>
                      <a:prstGeom prst="rect">
                        <a:avLst/>
                      </a:prstGeom>
                    </p:spPr>
                  </p:pic>
                </p:oleObj>
              </mc:Fallback>
            </mc:AlternateContent>
          </a:graphicData>
        </a:graphic>
      </p:graphicFrame>
      <p:pic>
        <p:nvPicPr>
          <p:cNvPr id="4" name="Picture 3">
            <a:extLst>
              <a:ext uri="{FF2B5EF4-FFF2-40B4-BE49-F238E27FC236}">
                <a16:creationId xmlns="" xmlns:a16="http://schemas.microsoft.com/office/drawing/2014/main" id="{BD280C2F-2037-2A44-BB58-1E4E651358BD}"/>
              </a:ext>
            </a:extLst>
          </p:cNvPr>
          <p:cNvPicPr>
            <a:picLocks noChangeAspect="1"/>
          </p:cNvPicPr>
          <p:nvPr/>
        </p:nvPicPr>
        <p:blipFill>
          <a:blip r:embed="rId8"/>
          <a:stretch>
            <a:fillRect/>
          </a:stretch>
        </p:blipFill>
        <p:spPr>
          <a:xfrm>
            <a:off x="4237196" y="5058137"/>
            <a:ext cx="3316130" cy="750077"/>
          </a:xfrm>
          <a:prstGeom prst="rect">
            <a:avLst/>
          </a:prstGeom>
        </p:spPr>
      </p:pic>
    </p:spTree>
    <p:extLst>
      <p:ext uri="{BB962C8B-B14F-4D97-AF65-F5344CB8AC3E}">
        <p14:creationId xmlns:p14="http://schemas.microsoft.com/office/powerpoint/2010/main" val="19432973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solidFill>
                  <a:schemeClr val="accent1"/>
                </a:solidFill>
              </a:rPr>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79</a:t>
            </a:fld>
            <a:endParaRPr lang="en-US"/>
          </a:p>
        </p:txBody>
      </p:sp>
    </p:spTree>
    <p:extLst>
      <p:ext uri="{BB962C8B-B14F-4D97-AF65-F5344CB8AC3E}">
        <p14:creationId xmlns:p14="http://schemas.microsoft.com/office/powerpoint/2010/main" val="4898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3625" y="1260469"/>
            <a:ext cx="4246483" cy="2830989"/>
          </a:xfr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Initialization</a:t>
            </a:r>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a:t>Goal: </a:t>
            </a:r>
            <a:r>
              <a:rPr lang="en-US" sz="2400" dirty="0">
                <a:solidFill>
                  <a:srgbClr val="FF0000"/>
                </a:solidFill>
              </a:rPr>
              <a:t>break symmetry </a:t>
            </a:r>
            <a:r>
              <a:rPr lang="en-US" sz="2400" dirty="0"/>
              <a:t>between units</a:t>
            </a:r>
          </a:p>
          <a:p>
            <a:pPr lvl="1">
              <a:spcAft>
                <a:spcPts val="1200"/>
              </a:spcAft>
              <a:buFont typeface="Arial" charset="0"/>
              <a:buChar char="•"/>
            </a:pPr>
            <a:r>
              <a:rPr lang="en-US" sz="2400" dirty="0"/>
              <a:t>so that each unit computes a different function</a:t>
            </a:r>
          </a:p>
          <a:p>
            <a:pPr marL="342900" indent="-342900">
              <a:spcAft>
                <a:spcPts val="1200"/>
              </a:spcAft>
              <a:buFont typeface="Arial" charset="0"/>
              <a:buChar char="•"/>
            </a:pPr>
            <a:r>
              <a:rPr lang="en-US" sz="2400" dirty="0"/>
              <a:t>Initialize all weights (not biases) </a:t>
            </a:r>
            <a:r>
              <a:rPr lang="en-US" sz="2400" dirty="0">
                <a:solidFill>
                  <a:srgbClr val="0000FF"/>
                </a:solidFill>
              </a:rPr>
              <a:t>randomly</a:t>
            </a:r>
          </a:p>
          <a:p>
            <a:pPr lvl="1">
              <a:spcAft>
                <a:spcPts val="1200"/>
              </a:spcAft>
              <a:buFont typeface="Arial" charset="0"/>
              <a:buChar char="•"/>
            </a:pPr>
            <a:r>
              <a:rPr lang="en-US" sz="2400" dirty="0"/>
              <a:t>Gaussian or uniform distribution</a:t>
            </a:r>
          </a:p>
          <a:p>
            <a:pPr marL="342900" indent="-342900">
              <a:spcAft>
                <a:spcPts val="1200"/>
              </a:spcAft>
              <a:buFont typeface="Arial" charset="0"/>
              <a:buChar char="•"/>
            </a:pPr>
            <a:r>
              <a:rPr lang="en-US" sz="2400" dirty="0">
                <a:solidFill>
                  <a:srgbClr val="0000FF"/>
                </a:solidFill>
              </a:rPr>
              <a:t>Scale of initialization?</a:t>
            </a:r>
          </a:p>
          <a:p>
            <a:pPr lvl="1">
              <a:spcAft>
                <a:spcPts val="1200"/>
              </a:spcAft>
              <a:buFont typeface="Arial" charset="0"/>
              <a:buChar char="•"/>
            </a:pPr>
            <a:r>
              <a:rPr lang="en-US" sz="2400" i="1" dirty="0"/>
              <a:t>Large</a:t>
            </a:r>
            <a:r>
              <a:rPr lang="en-US" sz="2400" dirty="0"/>
              <a:t> -&gt; grad explosion,  </a:t>
            </a:r>
            <a:r>
              <a:rPr lang="en-US" sz="2400" i="1" dirty="0"/>
              <a:t>Small</a:t>
            </a:r>
            <a:r>
              <a:rPr lang="en-US" sz="2400" dirty="0"/>
              <a:t> -&gt; grad vanishing</a:t>
            </a:r>
          </a:p>
          <a:p>
            <a:pPr lvl="1">
              <a:spcAft>
                <a:spcPts val="1200"/>
              </a:spcAft>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80</a:t>
            </a:fld>
            <a:endParaRPr lang="en-US"/>
          </a:p>
        </p:txBody>
      </p:sp>
    </p:spTree>
    <p:extLst>
      <p:ext uri="{BB962C8B-B14F-4D97-AF65-F5344CB8AC3E}">
        <p14:creationId xmlns:p14="http://schemas.microsoft.com/office/powerpoint/2010/main" val="1135614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Xavier Initialization</a:t>
            </a:r>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a:t>Heuristic for all outputs to have </a:t>
            </a:r>
            <a:r>
              <a:rPr lang="en-US" sz="2400" dirty="0">
                <a:solidFill>
                  <a:srgbClr val="0000FF"/>
                </a:solidFill>
              </a:rPr>
              <a:t>unit variance</a:t>
            </a:r>
          </a:p>
          <a:p>
            <a:pPr marL="342900" indent="-342900">
              <a:spcAft>
                <a:spcPts val="1200"/>
              </a:spcAft>
              <a:buFont typeface="Arial" charset="0"/>
              <a:buChar char="•"/>
            </a:pPr>
            <a:r>
              <a:rPr lang="en-US" sz="2400" dirty="0"/>
              <a:t>For a fully-connected layer with </a:t>
            </a:r>
            <a:r>
              <a:rPr lang="en-US" sz="2400" i="1" dirty="0">
                <a:latin typeface="Times"/>
                <a:cs typeface="Times"/>
              </a:rPr>
              <a:t>m</a:t>
            </a:r>
            <a:r>
              <a:rPr lang="en-US" sz="2400" dirty="0"/>
              <a:t> inputs:</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For </a:t>
            </a:r>
            <a:r>
              <a:rPr lang="en-US" sz="2400" dirty="0" err="1"/>
              <a:t>ReLU</a:t>
            </a:r>
            <a:r>
              <a:rPr lang="en-US" sz="2400" dirty="0"/>
              <a:t> units, it is recommended:</a:t>
            </a:r>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81</a:t>
            </a:fld>
            <a:endParaRPr lang="en-US"/>
          </a:p>
        </p:txBody>
      </p:sp>
      <p:graphicFrame>
        <p:nvGraphicFramePr>
          <p:cNvPr id="7" name="Object 6"/>
          <p:cNvGraphicFramePr>
            <a:graphicFrameLocks noChangeAspect="1"/>
          </p:cNvGraphicFramePr>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18597" name="Equation" r:id="rId4" imgW="965200" imgH="431800" progId="Equation.3">
                  <p:embed/>
                </p:oleObj>
              </mc:Choice>
              <mc:Fallback>
                <p:oleObj name="Equation" r:id="rId4" imgW="965200" imgH="431800" progId="Equation.3">
                  <p:embed/>
                  <p:pic>
                    <p:nvPicPr>
                      <p:cNvPr id="0" name=""/>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18598" name="Equation" r:id="rId6" imgW="965200" imgH="431800" progId="Equation.3">
                  <p:embed/>
                </p:oleObj>
              </mc:Choice>
              <mc:Fallback>
                <p:oleObj name="Equation" r:id="rId6" imgW="965200" imgH="431800" progId="Equation.3">
                  <p:embed/>
                  <p:pic>
                    <p:nvPicPr>
                      <p:cNvPr id="0" name=""/>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3447569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Initialization</a:t>
            </a:r>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a:t>Fully-connected layer with </a:t>
            </a:r>
            <a:r>
              <a:rPr lang="en-US" sz="2400" i="1" dirty="0">
                <a:latin typeface="Times"/>
                <a:cs typeface="Times"/>
              </a:rPr>
              <a:t>m</a:t>
            </a:r>
            <a:r>
              <a:rPr lang="en-US" sz="2400" dirty="0"/>
              <a:t> inputs, </a:t>
            </a:r>
            <a:r>
              <a:rPr lang="en-US" sz="2400" i="1" dirty="0">
                <a:latin typeface="Times"/>
                <a:cs typeface="Times"/>
              </a:rPr>
              <a:t>n</a:t>
            </a:r>
            <a:r>
              <a:rPr lang="en-US" sz="2400" dirty="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Heuristic trades off between initialize all layers have </a:t>
            </a:r>
            <a:r>
              <a:rPr lang="en-US" sz="2400" dirty="0">
                <a:solidFill>
                  <a:srgbClr val="000000"/>
                </a:solidFill>
              </a:rPr>
              <a:t>same activation and gradient variance</a:t>
            </a:r>
          </a:p>
          <a:p>
            <a:pPr marL="342900" indent="-342900">
              <a:spcAft>
                <a:spcPts val="1200"/>
              </a:spcAft>
              <a:buFont typeface="Arial" charset="0"/>
              <a:buChar char="•"/>
            </a:pPr>
            <a:r>
              <a:rPr lang="en-US" sz="2400" dirty="0">
                <a:solidFill>
                  <a:srgbClr val="0000FF"/>
                </a:solidFill>
              </a:rPr>
              <a:t>Sparse</a:t>
            </a:r>
            <a:r>
              <a:rPr lang="en-US" sz="2400" dirty="0"/>
              <a:t> variant when </a:t>
            </a:r>
            <a:r>
              <a:rPr lang="en-US" sz="2400" i="1" dirty="0">
                <a:latin typeface="Times"/>
                <a:cs typeface="Times"/>
              </a:rPr>
              <a:t>m </a:t>
            </a:r>
            <a:r>
              <a:rPr lang="en-US" sz="2400" dirty="0">
                <a:solidFill>
                  <a:srgbClr val="000000"/>
                </a:solidFill>
              </a:rPr>
              <a:t>is large</a:t>
            </a:r>
            <a:endParaRPr lang="en-US" sz="2400" dirty="0"/>
          </a:p>
          <a:p>
            <a:pPr lvl="1">
              <a:spcAft>
                <a:spcPts val="1200"/>
              </a:spcAft>
            </a:pPr>
            <a:r>
              <a:rPr lang="en-US" sz="1800" dirty="0"/>
              <a:t> </a:t>
            </a:r>
            <a:r>
              <a:rPr lang="en-US" sz="2000" dirty="0"/>
              <a:t>Initialize </a:t>
            </a:r>
            <a:r>
              <a:rPr lang="en-US" sz="2000" i="1" dirty="0"/>
              <a:t>k</a:t>
            </a:r>
            <a:r>
              <a:rPr lang="en-US" sz="2000" dirty="0"/>
              <a:t> nonzero weights in each unit</a:t>
            </a:r>
          </a:p>
          <a:p>
            <a:pPr lvl="1">
              <a:spcAft>
                <a:spcPts val="1200"/>
              </a:spcAft>
            </a:pPr>
            <a:endParaRPr lang="en-US" sz="1800" dirty="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82</a:t>
            </a:fld>
            <a:endParaRPr lang="en-US"/>
          </a:p>
        </p:txBody>
      </p:sp>
      <p:graphicFrame>
        <p:nvGraphicFramePr>
          <p:cNvPr id="6" name="Object 5"/>
          <p:cNvGraphicFramePr>
            <a:graphicFrameLocks noChangeAspect="1"/>
          </p:cNvGraphicFramePr>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19541" name="Equation" r:id="rId4" imgW="1727200" imgH="495300" progId="Equation.3">
                  <p:embed/>
                </p:oleObj>
              </mc:Choice>
              <mc:Fallback>
                <p:oleObj name="Equation" r:id="rId4" imgW="1727200" imgH="495300" progId="Equation.3">
                  <p:embed/>
                  <p:pic>
                    <p:nvPicPr>
                      <p:cNvPr id="0" name=""/>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892747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Initialization</a:t>
            </a:r>
          </a:p>
        </p:txBody>
      </p:sp>
      <p:sp>
        <p:nvSpPr>
          <p:cNvPr id="3" name="Content Placeholder 2"/>
          <p:cNvSpPr>
            <a:spLocks noGrp="1"/>
          </p:cNvSpPr>
          <p:nvPr>
            <p:ph idx="1"/>
          </p:nvPr>
        </p:nvSpPr>
        <p:spPr/>
        <p:txBody>
          <a:bodyPr/>
          <a:lstStyle/>
          <a:p>
            <a:pPr marL="342900" indent="-342900">
              <a:spcAft>
                <a:spcPts val="600"/>
              </a:spcAft>
              <a:buFont typeface="Arial" charset="0"/>
              <a:buChar char="•"/>
            </a:pPr>
            <a:r>
              <a:rPr lang="en-US" sz="2400" dirty="0"/>
              <a:t>Output unit bias</a:t>
            </a:r>
          </a:p>
          <a:p>
            <a:pPr lvl="1">
              <a:spcAft>
                <a:spcPts val="600"/>
              </a:spcAft>
              <a:buFont typeface="Arial" charset="0"/>
              <a:buChar char="•"/>
            </a:pPr>
            <a:r>
              <a:rPr lang="en-US" sz="2200" dirty="0">
                <a:solidFill>
                  <a:srgbClr val="0000FF"/>
                </a:solidFill>
              </a:rPr>
              <a:t>Marginal statistics </a:t>
            </a:r>
            <a:r>
              <a:rPr lang="en-US" sz="2200" dirty="0"/>
              <a:t>of the output in the training set</a:t>
            </a:r>
          </a:p>
          <a:p>
            <a:pPr marL="342900" indent="-342900">
              <a:spcAft>
                <a:spcPts val="600"/>
              </a:spcAft>
              <a:buFont typeface="Arial" charset="0"/>
              <a:buChar char="•"/>
            </a:pPr>
            <a:r>
              <a:rPr lang="en-US" sz="2400" dirty="0"/>
              <a:t>Hidden unit bias</a:t>
            </a:r>
          </a:p>
          <a:p>
            <a:pPr lvl="1">
              <a:spcAft>
                <a:spcPts val="600"/>
              </a:spcAft>
              <a:buFont typeface="Arial" charset="0"/>
              <a:buChar char="•"/>
            </a:pPr>
            <a:r>
              <a:rPr lang="en-US" sz="2200" dirty="0">
                <a:solidFill>
                  <a:srgbClr val="0000FF"/>
                </a:solidFill>
              </a:rPr>
              <a:t>Avoid saturation </a:t>
            </a:r>
            <a:r>
              <a:rPr lang="en-US" sz="2200" dirty="0"/>
              <a:t>at initialization</a:t>
            </a:r>
          </a:p>
          <a:p>
            <a:pPr lvl="1">
              <a:spcAft>
                <a:spcPts val="600"/>
              </a:spcAft>
              <a:buFont typeface="Arial" charset="0"/>
              <a:buChar char="•"/>
            </a:pPr>
            <a:r>
              <a:rPr lang="en-US" sz="2200" dirty="0"/>
              <a:t>E.g. in </a:t>
            </a:r>
            <a:r>
              <a:rPr lang="en-US" sz="2200" dirty="0" err="1"/>
              <a:t>ReLU</a:t>
            </a:r>
            <a:r>
              <a:rPr lang="en-US" sz="2200" dirty="0"/>
              <a:t>, initialize bias to 0.1 instead of 0</a:t>
            </a:r>
          </a:p>
          <a:p>
            <a:pPr marL="342900" indent="-342900">
              <a:spcAft>
                <a:spcPts val="600"/>
              </a:spcAft>
              <a:buFont typeface="Arial" charset="0"/>
              <a:buChar char="•"/>
            </a:pPr>
            <a:r>
              <a:rPr lang="en-US" sz="2400" dirty="0"/>
              <a:t>Units controlling participation of other units</a:t>
            </a:r>
          </a:p>
          <a:p>
            <a:pPr lvl="1">
              <a:spcAft>
                <a:spcPts val="600"/>
              </a:spcAft>
              <a:buFont typeface="Arial" charset="0"/>
              <a:buChar char="•"/>
            </a:pPr>
            <a:r>
              <a:rPr lang="en-US" sz="2200" dirty="0"/>
              <a:t>Set bias to allow participation at initialization</a:t>
            </a:r>
          </a:p>
          <a:p>
            <a:pPr marL="342900" indent="-342900">
              <a:spcAft>
                <a:spcPts val="600"/>
              </a:spcAft>
              <a:buFont typeface="Arial" charset="0"/>
              <a:buChar char="•"/>
            </a:pPr>
            <a:endParaRPr lang="en-US" sz="2400" dirty="0"/>
          </a:p>
          <a:p>
            <a:pPr marL="342900" indent="-342900">
              <a:spcAft>
                <a:spcPts val="600"/>
              </a:spcAft>
              <a:buFont typeface="Arial" charset="0"/>
              <a:buChar char="•"/>
            </a:pPr>
            <a:endParaRPr lang="en-US" sz="2400" dirty="0"/>
          </a:p>
          <a:p>
            <a:pPr lvl="1">
              <a:spcAft>
                <a:spcPts val="600"/>
              </a:spcAft>
              <a:buFont typeface="Arial" charset="0"/>
              <a:buChar char="•"/>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83</a:t>
            </a:fld>
            <a:endParaRPr lang="en-US"/>
          </a:p>
        </p:txBody>
      </p:sp>
    </p:spTree>
    <p:extLst>
      <p:ext uri="{BB962C8B-B14F-4D97-AF65-F5344CB8AC3E}">
        <p14:creationId xmlns:p14="http://schemas.microsoft.com/office/powerpoint/2010/main" val="72464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84</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109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t>Challenges in Optimization</a:t>
            </a:r>
          </a:p>
          <a:p>
            <a:r>
              <a:rPr lang="en-US" sz="2400" dirty="0"/>
              <a:t>Momentum</a:t>
            </a:r>
          </a:p>
          <a:p>
            <a:r>
              <a:rPr lang="en-US" sz="2400" dirty="0"/>
              <a:t>Adaptive Learning Rate</a:t>
            </a:r>
          </a:p>
          <a:p>
            <a:r>
              <a:rPr lang="en-US" sz="2400" dirty="0"/>
              <a:t>Parameter Initialization </a:t>
            </a:r>
          </a:p>
          <a:p>
            <a:r>
              <a:rPr lang="en-US" sz="2400" dirty="0">
                <a:solidFill>
                  <a:srgbClr val="0000FF"/>
                </a:solidFill>
              </a:rPr>
              <a:t>Batch Normalization</a:t>
            </a:r>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85</a:t>
            </a:fld>
            <a:endParaRPr lang="en-US"/>
          </a:p>
        </p:txBody>
      </p:sp>
    </p:spTree>
    <p:extLst>
      <p:ext uri="{BB962C8B-B14F-4D97-AF65-F5344CB8AC3E}">
        <p14:creationId xmlns:p14="http://schemas.microsoft.com/office/powerpoint/2010/main" val="93383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Normalization</a:t>
            </a:r>
          </a:p>
        </p:txBody>
      </p:sp>
      <p:sp>
        <p:nvSpPr>
          <p:cNvPr id="3" name="Content Placeholder 2"/>
          <p:cNvSpPr>
            <a:spLocks noGrp="1"/>
          </p:cNvSpPr>
          <p:nvPr>
            <p:ph idx="1"/>
          </p:nvPr>
        </p:nvSpPr>
        <p:spPr>
          <a:xfrm>
            <a:off x="1115953" y="1141762"/>
            <a:ext cx="9923107" cy="4898327"/>
          </a:xfrm>
        </p:spPr>
        <p:txBody>
          <a:bodyPr/>
          <a:lstStyle/>
          <a:p>
            <a:r>
              <a:rPr lang="en-US" sz="2400" dirty="0"/>
              <a:t>Good practice to normalize features before applying learning algorithm:</a:t>
            </a:r>
          </a:p>
          <a:p>
            <a:endParaRPr lang="en-US" sz="2400" dirty="0"/>
          </a:p>
          <a:p>
            <a:endParaRPr lang="en-US" sz="2400" dirty="0"/>
          </a:p>
          <a:p>
            <a:endParaRPr lang="en-US" sz="6000" dirty="0"/>
          </a:p>
          <a:p>
            <a:r>
              <a:rPr lang="en-US" sz="2400" dirty="0"/>
              <a:t>Features in </a:t>
            </a:r>
            <a:r>
              <a:rPr lang="en-US" sz="2400" dirty="0">
                <a:solidFill>
                  <a:srgbClr val="0000FF"/>
                </a:solidFill>
              </a:rPr>
              <a:t>same scale</a:t>
            </a:r>
            <a:r>
              <a:rPr lang="en-US" sz="2400" dirty="0"/>
              <a:t>: mean 0 and variance 1</a:t>
            </a:r>
          </a:p>
          <a:p>
            <a:pPr lvl="1"/>
            <a:r>
              <a:rPr lang="en-US" sz="1800" dirty="0"/>
              <a:t>Speeds up learning</a:t>
            </a:r>
          </a:p>
          <a:p>
            <a:endParaRPr lang="en-US" sz="2400" dirty="0"/>
          </a:p>
          <a:p>
            <a:endParaRPr lang="en-US" sz="2400" dirty="0"/>
          </a:p>
          <a:p>
            <a:endParaRPr lang="en-US" sz="2400" dirty="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86</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0565" name="Equation" r:id="rId4" imgW="635000" imgH="393700" progId="Equation.3">
                  <p:embed/>
                </p:oleObj>
              </mc:Choice>
              <mc:Fallback>
                <p:oleObj name="Equation" r:id="rId4" imgW="635000" imgH="393700" progId="Equation.3">
                  <p:embed/>
                  <p:pic>
                    <p:nvPicPr>
                      <p:cNvPr id="0" name=""/>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1187137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a:t>Feature Normalization</a:t>
            </a:r>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F0F3D844-7595-7C41-ABFD-995560D63507}"/>
                  </a:ext>
                </a:extLst>
              </p:cNvPr>
              <p:cNvSpPr txBox="1"/>
              <p:nvPr/>
            </p:nvSpPr>
            <p:spPr>
              <a:xfrm>
                <a:off x="9306694" y="168826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3" name="TextBox 22">
                <a:extLst>
                  <a:ext uri="{FF2B5EF4-FFF2-40B4-BE49-F238E27FC236}">
                    <a16:creationId xmlns:a16="http://schemas.microsoft.com/office/drawing/2014/main" id="{F0F3D844-7595-7C41-ABFD-995560D63507}"/>
                  </a:ext>
                </a:extLst>
              </p:cNvPr>
              <p:cNvSpPr txBox="1">
                <a:spLocks noRot="1" noChangeAspect="1" noMove="1" noResize="1" noEditPoints="1" noAdjustHandles="1" noChangeArrowheads="1" noChangeShapeType="1" noTextEdit="1"/>
              </p:cNvSpPr>
              <p:nvPr/>
            </p:nvSpPr>
            <p:spPr>
              <a:xfrm>
                <a:off x="9306694" y="1688267"/>
                <a:ext cx="733342" cy="338554"/>
              </a:xfrm>
              <a:prstGeom prst="rect">
                <a:avLst/>
              </a:prstGeom>
              <a:blipFill>
                <a:blip r:embed="rId3"/>
                <a:stretch>
                  <a:fillRect l="-8475" r="-11864" b="-32143"/>
                </a:stretch>
              </a:blipFill>
            </p:spPr>
            <p:txBody>
              <a:bodyPr/>
              <a:lstStyle/>
              <a:p>
                <a:r>
                  <a:rPr lang="en-US">
                    <a:noFill/>
                  </a:rPr>
                  <a:t> </a:t>
                </a:r>
              </a:p>
            </p:txBody>
          </p:sp>
        </mc:Fallback>
      </mc:AlternateContent>
    </p:spTree>
    <p:extLst>
      <p:ext uri="{BB962C8B-B14F-4D97-AF65-F5344CB8AC3E}">
        <p14:creationId xmlns:p14="http://schemas.microsoft.com/office/powerpoint/2010/main" val="27525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Covariance Shift</a:t>
            </a:r>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a:t>Each hidden layer changes distribution of inputs to next layer: </a:t>
            </a:r>
            <a:r>
              <a:rPr lang="en-US" i="1" dirty="0"/>
              <a:t>slows down learning</a:t>
            </a:r>
          </a:p>
        </p:txBody>
      </p:sp>
      <p:sp>
        <p:nvSpPr>
          <p:cNvPr id="3" name="Slide Number Placeholder 2"/>
          <p:cNvSpPr>
            <a:spLocks noGrp="1"/>
          </p:cNvSpPr>
          <p:nvPr>
            <p:ph type="sldNum" sz="quarter" idx="12"/>
          </p:nvPr>
        </p:nvSpPr>
        <p:spPr/>
        <p:txBody>
          <a:bodyPr/>
          <a:lstStyle/>
          <a:p>
            <a:fld id="{82BAABBF-CE1E-8A4C-92D8-393D0291D808}" type="slidenum">
              <a:rPr lang="en-US" smtClean="0"/>
              <a:t>88</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53295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a:t>
            </a:r>
          </a:p>
          <a:p>
            <a:pPr lvl="1"/>
            <a:r>
              <a:rPr lang="en-US" dirty="0"/>
              <a:t>Mini-batch of activations for layer to normalize</a:t>
            </a:r>
          </a:p>
        </p:txBody>
      </p:sp>
      <p:sp>
        <p:nvSpPr>
          <p:cNvPr id="5" name="Slide Number Placeholder 4"/>
          <p:cNvSpPr>
            <a:spLocks noGrp="1"/>
          </p:cNvSpPr>
          <p:nvPr>
            <p:ph type="sldNum" sz="quarter" idx="12"/>
          </p:nvPr>
        </p:nvSpPr>
        <p:spPr/>
        <p:txBody>
          <a:bodyPr/>
          <a:lstStyle/>
          <a:p>
            <a:fld id="{82BAABBF-CE1E-8A4C-92D8-393D0291D808}" type="slidenum">
              <a:rPr lang="en-US" smtClean="0"/>
              <a:t>89</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2613" name="Equation" r:id="rId4" imgW="1511300" imgH="812800" progId="Equation.3">
                  <p:embed/>
                </p:oleObj>
              </mc:Choice>
              <mc:Fallback>
                <p:oleObj name="Equation" r:id="rId4" imgW="1511300" imgH="812800" progId="Equation.3">
                  <p:embed/>
                  <p:pic>
                    <p:nvPicPr>
                      <p:cNvPr id="0" name=""/>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61503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 </a:t>
            </a:r>
          </a:p>
          <a:p>
            <a:pPr lvl="1"/>
            <a:r>
              <a:rPr lang="en-US" dirty="0"/>
              <a:t>Mini-batch of activations for layer to normalize</a:t>
            </a:r>
          </a:p>
          <a:p>
            <a:pPr lvl="1"/>
            <a:endParaRPr lang="en-US" dirty="0"/>
          </a:p>
          <a:p>
            <a:pPr lvl="1"/>
            <a:endParaRPr lang="en-US" dirty="0"/>
          </a:p>
          <a:p>
            <a:pPr marL="457200" lvl="1" indent="0">
              <a:buNone/>
            </a:pPr>
            <a:endParaRPr lang="en-US" sz="1050" dirty="0"/>
          </a:p>
          <a:p>
            <a:pPr marL="457200" lvl="1" indent="0">
              <a:buNone/>
            </a:pPr>
            <a:r>
              <a:rPr lang="en-US" dirty="0"/>
              <a:t>   where</a:t>
            </a:r>
          </a:p>
          <a:p>
            <a:endParaRPr lang="en-US" dirty="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90</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3717" name="Equation" r:id="rId4" imgW="736600" imgH="393700" progId="Equation.3">
                  <p:embed/>
                </p:oleObj>
              </mc:Choice>
              <mc:Fallback>
                <p:oleObj name="Equation" r:id="rId4" imgW="736600" imgH="393700" progId="Equation.3">
                  <p:embed/>
                  <p:pic>
                    <p:nvPicPr>
                      <p:cNvPr id="0" name=""/>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3718" name="Equation" r:id="rId6" imgW="2578100" imgH="469900" progId="Equation.3">
                  <p:embed/>
                </p:oleObj>
              </mc:Choice>
              <mc:Fallback>
                <p:oleObj name="Equation" r:id="rId6" imgW="2578100" imgH="469900" progId="Equation.3">
                  <p:embed/>
                  <p:pic>
                    <p:nvPicPr>
                      <p:cNvPr id="0" name=""/>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020149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a:xfrm>
            <a:off x="1981200" y="1600200"/>
            <a:ext cx="8229600" cy="4692914"/>
          </a:xfrm>
        </p:spPr>
        <p:txBody>
          <a:bodyPr/>
          <a:lstStyle/>
          <a:p>
            <a:r>
              <a:rPr lang="en-US" dirty="0"/>
              <a:t>Training time: </a:t>
            </a:r>
          </a:p>
          <a:p>
            <a:pPr lvl="1"/>
            <a:r>
              <a:rPr lang="en-US" dirty="0"/>
              <a:t>Normalization can reduce expressive power</a:t>
            </a:r>
          </a:p>
          <a:p>
            <a:pPr lvl="1"/>
            <a:r>
              <a:rPr lang="en-US" dirty="0"/>
              <a:t>Instead use:</a:t>
            </a:r>
          </a:p>
          <a:p>
            <a:pPr lvl="1"/>
            <a:endParaRPr lang="en-US" dirty="0"/>
          </a:p>
          <a:p>
            <a:pPr lvl="1"/>
            <a:endParaRPr lang="en-US" sz="3200" dirty="0"/>
          </a:p>
          <a:p>
            <a:pPr lvl="1"/>
            <a:endParaRPr lang="en-US" sz="3600" dirty="0"/>
          </a:p>
          <a:p>
            <a:pPr lvl="1"/>
            <a:endParaRPr lang="en-US" dirty="0"/>
          </a:p>
          <a:p>
            <a:pPr lvl="1"/>
            <a:r>
              <a:rPr lang="en-US" dirty="0"/>
              <a:t>Allows network to </a:t>
            </a:r>
            <a:r>
              <a:rPr lang="en-US" dirty="0">
                <a:solidFill>
                  <a:srgbClr val="0000FF"/>
                </a:solidFill>
              </a:rPr>
              <a:t>control range of normalization</a:t>
            </a:r>
          </a:p>
          <a:p>
            <a:pPr lvl="1"/>
            <a:endParaRPr lang="en-US" dirty="0"/>
          </a:p>
          <a:p>
            <a:pPr lvl="1"/>
            <a:endParaRPr lang="en-US" dirty="0"/>
          </a:p>
          <a:p>
            <a:pPr lvl="1"/>
            <a:endParaRPr lang="en-US" dirty="0"/>
          </a:p>
          <a:p>
            <a:pPr lvl="1"/>
            <a:endParaRPr lang="en-US" dirty="0"/>
          </a:p>
          <a:p>
            <a:pPr marL="457200" lvl="1" indent="0">
              <a:buNone/>
            </a:pPr>
            <a:endParaRPr lang="en-US" sz="1050"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91</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24661" name="Equation" r:id="rId4" imgW="495300" imgH="203200" progId="Equation.3">
                  <p:embed/>
                </p:oleObj>
              </mc:Choice>
              <mc:Fallback>
                <p:oleObj name="Equation" r:id="rId4" imgW="495300" imgH="203200" progId="Equation.3">
                  <p:embed/>
                  <p:pic>
                    <p:nvPicPr>
                      <p:cNvPr id="0" name=""/>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1301109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92</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25685" name="Equation" r:id="rId5" imgW="1498600" imgH="927100" progId="Equation.3">
                  <p:embed/>
                </p:oleObj>
              </mc:Choice>
              <mc:Fallback>
                <p:oleObj name="Equation" r:id="rId5" imgW="1498600" imgH="927100" progId="Equation.3">
                  <p:embed/>
                  <p:pic>
                    <p:nvPicPr>
                      <p:cNvPr id="0" name=""/>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966750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26709" name="Equation" r:id="rId5" imgW="1524000" imgH="927100" progId="Equation.3">
                  <p:embed/>
                </p:oleObj>
              </mc:Choice>
              <mc:Fallback>
                <p:oleObj name="Equation" r:id="rId5" imgW="1524000" imgH="927100" progId="Equation.3">
                  <p:embed/>
                  <p:pic>
                    <p:nvPicPr>
                      <p:cNvPr id="0" name=""/>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93</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475034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Differentiate the </a:t>
            </a:r>
            <a:r>
              <a:rPr lang="en-US" dirty="0">
                <a:solidFill>
                  <a:srgbClr val="0000FF"/>
                </a:solidFill>
              </a:rPr>
              <a:t>joint loss </a:t>
            </a:r>
            <a:r>
              <a:rPr lang="en-US" dirty="0"/>
              <a:t>for </a:t>
            </a:r>
            <a:r>
              <a:rPr lang="en-US" i="1" dirty="0"/>
              <a:t>N</a:t>
            </a:r>
            <a:r>
              <a:rPr lang="en-US" dirty="0"/>
              <a:t> mini-batches</a:t>
            </a:r>
            <a:endParaRPr lang="en-US" dirty="0">
              <a:solidFill>
                <a:srgbClr val="0000FF"/>
              </a:solidFill>
            </a:endParaRPr>
          </a:p>
          <a:p>
            <a:r>
              <a:rPr lang="en-US" u="sng" dirty="0">
                <a:solidFill>
                  <a:srgbClr val="0000FF"/>
                </a:solidFill>
              </a:rPr>
              <a:t>Back-propagate </a:t>
            </a:r>
            <a:r>
              <a:rPr lang="en-US" i="1" u="sng" dirty="0">
                <a:solidFill>
                  <a:srgbClr val="0000FF"/>
                </a:solidFill>
              </a:rPr>
              <a:t>through</a:t>
            </a:r>
            <a:r>
              <a:rPr lang="en-US" u="sng" dirty="0">
                <a:solidFill>
                  <a:srgbClr val="0000FF"/>
                </a:solidFill>
              </a:rPr>
              <a:t> the norm operations</a:t>
            </a:r>
          </a:p>
          <a:p>
            <a:endParaRPr lang="en-US" sz="2000" dirty="0"/>
          </a:p>
          <a:p>
            <a:r>
              <a:rPr lang="en-US" dirty="0"/>
              <a:t>Test time:</a:t>
            </a:r>
          </a:p>
          <a:p>
            <a:pPr lvl="1"/>
            <a:r>
              <a:rPr lang="en-US" dirty="0"/>
              <a:t>Model needs to be evaluated on a </a:t>
            </a:r>
            <a:r>
              <a:rPr lang="en-US" i="1" dirty="0"/>
              <a:t>single example</a:t>
            </a:r>
          </a:p>
          <a:p>
            <a:pPr lvl="1"/>
            <a:r>
              <a:rPr lang="en-US" dirty="0"/>
              <a:t>Replace </a:t>
            </a:r>
            <a:r>
              <a:rPr lang="en-US" i="1" dirty="0"/>
              <a:t>μ</a:t>
            </a:r>
            <a:r>
              <a:rPr lang="en-US" dirty="0"/>
              <a:t> and </a:t>
            </a:r>
            <a:r>
              <a:rPr lang="en-US" i="1" dirty="0" err="1"/>
              <a:t>σ</a:t>
            </a:r>
            <a:r>
              <a:rPr lang="en-US" dirty="0"/>
              <a:t> with </a:t>
            </a:r>
            <a:r>
              <a:rPr lang="en-US" dirty="0">
                <a:solidFill>
                  <a:srgbClr val="0000FF"/>
                </a:solidFill>
              </a:rPr>
              <a:t>running averages </a:t>
            </a:r>
            <a:r>
              <a:rPr lang="en-US" dirty="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94</a:t>
            </a:fld>
            <a:endParaRPr lang="en-US"/>
          </a:p>
        </p:txBody>
      </p:sp>
    </p:spTree>
    <p:extLst>
      <p:ext uri="{BB962C8B-B14F-4D97-AF65-F5344CB8AC3E}">
        <p14:creationId xmlns:p14="http://schemas.microsoft.com/office/powerpoint/2010/main" val="46955100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Perceptron</Template>
  <TotalTime>24772</TotalTime>
  <Words>7228</Words>
  <Application>Microsoft Macintosh PowerPoint</Application>
  <PresentationFormat>Widescreen</PresentationFormat>
  <Paragraphs>1022</Paragraphs>
  <Slides>94</Slides>
  <Notes>43</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Calibri</vt:lpstr>
      <vt:lpstr>Cambria Math</vt:lpstr>
      <vt:lpstr>Courier New</vt:lpstr>
      <vt:lpstr>Karla</vt:lpstr>
      <vt:lpstr>Mangal</vt:lpstr>
      <vt:lpstr>Open Sans</vt:lpstr>
      <vt:lpstr>Times</vt:lpstr>
      <vt:lpstr>Wingdings</vt:lpstr>
      <vt:lpstr>Arial</vt:lpstr>
      <vt:lpstr>GEC_template</vt:lpstr>
      <vt:lpstr>Equation</vt:lpstr>
      <vt:lpstr>Back Propagation</vt:lpstr>
      <vt:lpstr>Outline</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Gradient Descent (cont.)</vt:lpstr>
      <vt:lpstr>Let’s play the Pavlos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Optimizers</vt:lpstr>
      <vt:lpstr>Learning vs. Optimization</vt:lpstr>
      <vt:lpstr>Outline</vt:lpstr>
      <vt:lpstr>Local Minima</vt:lpstr>
      <vt:lpstr>Critical Points</vt:lpstr>
      <vt:lpstr>Local Minima</vt:lpstr>
      <vt:lpstr>Saddle Points</vt:lpstr>
      <vt:lpstr>No Critical Points</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Stochastic Gradient Descent</vt:lpstr>
      <vt:lpstr>Momentum</vt:lpstr>
      <vt:lpstr>Momentum</vt:lpstr>
      <vt:lpstr>Momentum</vt:lpstr>
      <vt:lpstr>Momentum</vt:lpstr>
      <vt:lpstr>Nesterov Momentum</vt:lpstr>
      <vt:lpstr>PowerPoint Presentation</vt:lpstr>
      <vt:lpstr>Outline</vt:lpstr>
      <vt:lpstr>Adaptive Learning Rates</vt:lpstr>
      <vt:lpstr>AdaGrad</vt:lpstr>
      <vt:lpstr>RMSProp</vt:lpstr>
      <vt:lpstr>Adam</vt:lpstr>
      <vt:lpstr>Outline</vt:lpstr>
      <vt:lpstr>Parameter Initialization</vt:lpstr>
      <vt:lpstr>Xavier Initialization</vt:lpstr>
      <vt:lpstr>Normalized Initialization</vt:lpstr>
      <vt:lpstr>Bias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303</cp:revision>
  <cp:lastPrinted>2019-10-19T11:34:02Z</cp:lastPrinted>
  <dcterms:created xsi:type="dcterms:W3CDTF">2018-07-15T23:20:29Z</dcterms:created>
  <dcterms:modified xsi:type="dcterms:W3CDTF">2019-12-14T14:26:02Z</dcterms:modified>
</cp:coreProperties>
</file>